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92" r:id="rId3"/>
    <p:sldId id="283" r:id="rId4"/>
    <p:sldId id="296" r:id="rId5"/>
    <p:sldId id="353" r:id="rId6"/>
    <p:sldId id="295" r:id="rId7"/>
    <p:sldId id="297" r:id="rId8"/>
    <p:sldId id="354" r:id="rId9"/>
    <p:sldId id="293" r:id="rId10"/>
    <p:sldId id="285" r:id="rId11"/>
    <p:sldId id="286" r:id="rId12"/>
    <p:sldId id="282" r:id="rId13"/>
    <p:sldId id="351" r:id="rId14"/>
    <p:sldId id="256" r:id="rId15"/>
    <p:sldId id="274" r:id="rId16"/>
    <p:sldId id="257" r:id="rId17"/>
    <p:sldId id="263" r:id="rId18"/>
    <p:sldId id="265" r:id="rId19"/>
    <p:sldId id="267" r:id="rId20"/>
    <p:sldId id="268" r:id="rId21"/>
    <p:sldId id="269" r:id="rId22"/>
    <p:sldId id="272" r:id="rId23"/>
    <p:sldId id="281" r:id="rId24"/>
    <p:sldId id="279" r:id="rId25"/>
    <p:sldId id="259" r:id="rId26"/>
    <p:sldId id="273" r:id="rId27"/>
    <p:sldId id="260" r:id="rId28"/>
    <p:sldId id="261" r:id="rId29"/>
    <p:sldId id="284" r:id="rId30"/>
    <p:sldId id="271" r:id="rId31"/>
    <p:sldId id="287" r:id="rId32"/>
    <p:sldId id="288" r:id="rId33"/>
    <p:sldId id="289" r:id="rId34"/>
    <p:sldId id="290" r:id="rId35"/>
    <p:sldId id="291" r:id="rId36"/>
    <p:sldId id="264" r:id="rId37"/>
    <p:sldId id="258" r:id="rId38"/>
    <p:sldId id="262" r:id="rId39"/>
    <p:sldId id="270" r:id="rId40"/>
    <p:sldId id="355" r:id="rId41"/>
    <p:sldId id="35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E2E8-B624-405A-98BD-F75DB3B481B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C07C-ECE9-47A7-9BF0-75685ED82953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2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A85DB-754F-4FDD-A504-37FA54AE17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65C50EC-9E7B-4B76-A292-0E54C57F2ACB}" type="slidenum">
              <a:t>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9035C4-4585-409A-B9AA-17E7CEC753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8FE91F-018D-4E01-83CF-34CC9E1602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4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BE929-EE98-4981-AC6C-049196CDB6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0395E6F-F39B-40A8-A720-3D39CE010B7C}" type="slidenum">
              <a:t>32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43855E-99EE-496C-BC0F-480AE11B0C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95A411-2D01-41BF-8FFC-5235EED704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760A63-A743-4306-A9A4-83FB656545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1FD287E-A57C-49DD-8998-1F08363BB832}" type="slidenum">
              <a:t>33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E8A1F26-BE73-4915-98CA-F5D94F08C4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721BD6F-12D4-4EBF-A805-3E5F44CC88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594E2-0534-4178-AAA5-6458B2B9F1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A8E045E-853D-4135-AB99-C77904E9AB21}" type="slidenum">
              <a:t>34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497B977-AAD0-4C74-BD75-C4174A1B29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0E337F-2FCB-46C2-8C67-D0D7D726A0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4F562D-FED3-4FDE-AC28-F050E7E29C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141750C-C4FF-436A-9B16-D0BBE46EED94}" type="slidenum">
              <a:t>35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0337F4A-BFD7-40CC-AC1D-18FA3A2452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7314602-9956-40FA-944C-7974F11A8F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A85DB-754F-4FDD-A504-37FA54AE17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65C50EC-9E7B-4B76-A292-0E54C57F2ACB}" type="slidenum">
              <a:t>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9035C4-4585-409A-B9AA-17E7CEC753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8FE91F-018D-4E01-83CF-34CC9E1602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BCF7581-6DBB-44B0-970E-4A31B936E1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A19AC07-85BD-4BA3-9286-D6A1C4B275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52C9-10D8-41BE-B32C-2627CCBAB0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9FBC97-99C1-4753-BA62-FD581255533B}" type="slidenum"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0093D9-A367-4641-8984-A3243C9F86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5B2EB0-2036-4AB3-A1B4-A0B4F721C2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52C9-10D8-41BE-B32C-2627CCBAB0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9FBC97-99C1-4753-BA62-FD581255533B}" type="slidenum">
              <a:t>10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0093D9-A367-4641-8984-A3243C9F86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5B2EB0-2036-4AB3-A1B4-A0B4F721C2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6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84C364-FFCE-47BB-A62C-00B6EFB58D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CC84DE-F1D2-4F94-A69E-AB870C0E9BA6}" type="slidenum">
              <a:t>28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34494B-72DF-41DF-9859-D858A31DCA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53B8E5B-56A4-4580-B9AC-18BBC077FC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29C2A5-64DA-4FB3-A93E-0A12C5F056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1338B0A-528C-401C-B7F3-0C76E2D61395}" type="slidenum">
              <a:t>29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51DBC0-5A5E-4272-A553-3E823EB04E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FB2BE1-7F8D-4AF2-84CB-2D32BA054F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3364EF-0994-49DB-8CDD-58530B5E37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E95D922-47FD-4F0C-B3CE-9658553B4C5E}" type="slidenum">
              <a:t>30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F51978-7148-4B5A-BBF8-4E1C16904D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6C3097-A2FF-4C5D-BF78-294E4FB569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C63737-4F5E-4836-AF10-D3EBD2EF80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3048D57-ADCD-42B2-A645-525650F6A4DE}" type="slidenum">
              <a:t>31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F4C3BB-57B8-48E3-BA04-C57FE9AEF8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0E2D8-909E-461D-A753-373EC0F1ED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6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F8780-9811-41BE-A76D-EF1FBED86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689D64-B6BA-48A7-85B3-88AFC527D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9927E-4D1F-402B-9D0D-31E812C4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FFB-A2AA-4800-BD71-F5906B28E1C6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B0912-7FF3-4318-8926-FB59CD2B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36191-D950-460C-8EFE-33C133CA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2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CE7A1-B999-4C47-8CBD-67F7926A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7B0A6-4CCE-4088-9BB0-DA0DA6AA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4EC1E2-F920-4455-950D-FF9BF746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A4B8-88DF-494F-9A64-9ECAB9C33464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5E2F6-F680-4C21-8837-1B4F6399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A3B1F-3528-4DBC-8974-21C46D37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7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66C9B-41BA-40B2-8CC8-B7256684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1F175A-2032-4D64-BE4C-B4EDEC79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8A1C3-ADB8-44BB-B00D-3FCDF9CD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72E4-1100-4BD7-82DE-44EF203BF728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F83D1-E9EC-40D8-95B4-1C5CB8C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2343E-F978-4FBC-873B-200ABAD4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6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378D3-7EAD-470F-A454-25DE5D91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7291F-9DBD-401E-B60D-2C4CCB8CE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F4B21-DA4A-4D8E-B1D0-B3735EF6B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747C-661E-4E28-9200-B864A8B5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12-4B90-43E6-A9A2-5D060057214D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E9379E-4A85-4DAC-8A87-4E2F9FBD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C2CAC5-C133-4B0E-842B-D0B48D77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42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4AA03-9CC1-40A8-A84F-289A3B3A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32262C-0CD0-4483-A5BD-28723393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38821-1AD3-4548-B943-540B5BC92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6572FA-DBA7-4CEF-BC60-0EBBCCBE8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37AA74-D601-40AE-851B-C375C2B02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4EEFB7-AF06-4029-9BE7-F2E09D01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87DC-14B0-4C06-AF57-EEBC1580B02C}" type="datetime1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A385A-4981-4BC6-AD00-54C071B6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9BD8A1-5954-4729-867C-E61833D1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1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380AB-E5CC-4B83-A1DC-116611FA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D9A932-4030-4106-BC25-0AFD66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5A82-2BB7-4429-8387-591086DF631B}" type="datetime1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919881-5B78-4B16-BF29-1AA83A22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31B8C6-A935-4CBE-B05C-D1CA46FE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F07AB6-6CAE-4B83-A8CE-C4E7F7F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F067-10FF-4015-95B4-1627303E2846}" type="datetime1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F13CDF-9372-4D65-A6DB-0FD55E0A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A99148-ECEF-4031-B434-B9C22002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7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7A9-07E7-4B26-8FD8-E8D1FCD9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33A0B-02F9-42D4-95E3-CAD72E51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6B376E-48A4-46CC-9CB3-8BE13F066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029090-0C05-4A8D-A4C3-B8F0DB49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E7D-D71B-4FF6-BA55-C8124CB5B57A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1D280-A75D-4FCD-8F60-58B7028F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64C57E-6F7B-4752-BA2E-7DC0E4E8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4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C8F1-2A9E-496A-8F8E-83B80AE7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CB9BAE-6658-4DE6-9377-78537F17F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E626D-FA00-4FFB-9613-5BD0EC8E0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A3B83-134D-48F4-8658-A9467684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10E7-7579-4897-AAD7-084C2F722EEF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61840-52A0-4F1C-B692-E775AA8E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EFAC83-F157-4F20-AF3E-BBC0D135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33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A9EB9-C3B2-4977-8B4D-27A47E46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80E16-7A25-435A-92A5-6B33776AC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2355D-7B29-4F39-B271-5AD4264E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9DAD-6838-4842-974C-11C2EDBEFEFF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AD094-0F60-4FED-A972-10679D77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B5FD9-BAA4-4A55-8204-E95B801E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6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D274D-7524-4E9A-AB00-7A6FDF1E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E2AA41-BDAD-41F7-9273-7514C4D9B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6F905-A43A-4218-B7B8-DFB334EB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F061-870B-4C79-B7A8-E71950C5BD2B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FD8FB-A738-4BC1-9B12-44773554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0BE96-087E-4034-9E32-2EC880BF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3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6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8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7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2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1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7028-C70F-4DA1-B043-D3FE80A838FB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7EA7-3FF6-45CB-BC23-E19AB5EB0D6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1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36C32-2299-4B16-BE02-C6856FA5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799E8-C624-49CA-99E0-04A1498CC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EECC4-5C80-4BE0-8535-0B1FC2E36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4A9A-AE68-45C5-8D6C-B6E0C2B8DFF4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C787B-5895-4BB0-8E6A-E963E520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WWW.OZRULIT.COM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B840C-2A12-47D4-AF8A-D7C0E7676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DEC0-18D1-45A5-B08B-5581994780E9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olga\Videos\02_Bekanntschaften%20(mp3cut.ru)4.mp3" TargetMode="External"/><Relationship Id="rId6" Type="http://schemas.openxmlformats.org/officeDocument/2006/relationships/image" Target="../media/image6.wm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EC5895-DBD3-4B15-9855-64203F561F70}"/>
              </a:ext>
            </a:extLst>
          </p:cNvPr>
          <p:cNvSpPr txBox="1"/>
          <p:nvPr/>
        </p:nvSpPr>
        <p:spPr>
          <a:xfrm>
            <a:off x="1089212" y="540974"/>
            <a:ext cx="7557247" cy="6763528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Microsoft YaHei" pitchFamily="2"/>
                <a:cs typeface="Mangal" pitchFamily="2"/>
              </a:rPr>
              <a:t>Анна: Адриано! Здравствуйте!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Адриано: Доброе утро, Анна! Как дела?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Microsoft YaHei" pitchFamily="2"/>
                <a:cs typeface="Mangal" pitchFamily="2"/>
              </a:rPr>
              <a:t>Анна: Хорошо. А у вас?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Адриано: Отлично.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Microsoft YaHei" pitchFamily="2"/>
                <a:cs typeface="Mangal" pitchFamily="2"/>
              </a:rPr>
              <a:t>Анна: Адриано, это Пётр. Пётр, это Адриано.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Microsoft YaHei" pitchFamily="2"/>
                <a:cs typeface="Mangal" pitchFamily="2"/>
              </a:rPr>
              <a:t>Пётр: Очень приятно.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Адриано: Мне тоже. Вы из Москвы?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Microsoft YaHei" pitchFamily="2"/>
                <a:cs typeface="Mangal" pitchFamily="2"/>
              </a:rPr>
              <a:t>Пётр: Нет, я из Петербурга. Вы из Италии?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Адриано: Да, я из Италии, из </a:t>
            </a:r>
            <a:r>
              <a:rPr lang="ru-RU" sz="2800" b="1" dirty="0" err="1">
                <a:latin typeface="+mj-lt"/>
                <a:ea typeface="Microsoft YaHei" pitchFamily="2"/>
                <a:cs typeface="Mangal" pitchFamily="2"/>
              </a:rPr>
              <a:t>Мерана</a:t>
            </a: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endParaRPr lang="ru-RU" sz="1996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003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C8FAA5-A429-48BF-8755-5D6CE9F76227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169225569"/>
              </p:ext>
            </p:extLst>
          </p:nvPr>
        </p:nvGraphicFramePr>
        <p:xfrm>
          <a:off x="563526" y="189544"/>
          <a:ext cx="8091377" cy="6786231"/>
        </p:xfrm>
        <a:graphic>
          <a:graphicData uri="http://schemas.openxmlformats.org/drawingml/2006/table">
            <a:tbl>
              <a:tblPr firstRow="1" bandRow="1"/>
              <a:tblGrid>
                <a:gridCol w="3727388">
                  <a:extLst>
                    <a:ext uri="{9D8B030D-6E8A-4147-A177-3AD203B41FA5}">
                      <a16:colId xmlns:a16="http://schemas.microsoft.com/office/drawing/2014/main" val="2965057047"/>
                    </a:ext>
                  </a:extLst>
                </a:gridCol>
                <a:gridCol w="757370">
                  <a:extLst>
                    <a:ext uri="{9D8B030D-6E8A-4147-A177-3AD203B41FA5}">
                      <a16:colId xmlns:a16="http://schemas.microsoft.com/office/drawing/2014/main" val="427580968"/>
                    </a:ext>
                  </a:extLst>
                </a:gridCol>
                <a:gridCol w="3606619">
                  <a:extLst>
                    <a:ext uri="{9D8B030D-6E8A-4147-A177-3AD203B41FA5}">
                      <a16:colId xmlns:a16="http://schemas.microsoft.com/office/drawing/2014/main" val="1508256674"/>
                    </a:ext>
                  </a:extLst>
                </a:gridCol>
              </a:tblGrid>
              <a:tr h="86636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0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2500" b="1" i="1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3300" b="1" i="0" u="none" strike="noStrike" kern="120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Genitive</a:t>
                      </a:r>
                      <a:r>
                        <a:rPr lang="ru-RU" sz="2500" b="1" i="1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singular</a:t>
                      </a:r>
                      <a:r>
                        <a:rPr lang="ru-RU" sz="2500" b="1" i="1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masculine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2806658362"/>
                  </a:ext>
                </a:extLst>
              </a:tr>
              <a:tr h="561254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Город(</a:t>
                      </a: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он,мой</a:t>
                      </a: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Лондон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Петербург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Меран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Мерано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3300" b="1" i="1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Боцен</a:t>
                      </a:r>
                      <a:endParaRPr lang="ru-RU" sz="3300" b="1" i="1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Больцано//</a:t>
                      </a: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Бользано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Бергамо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Берлин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Смоленск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Рим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Мюнхен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Цюрих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Тироль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Санкт-</a:t>
                      </a: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Панкрац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highlight>
                            <a:srgbClr val="00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из</a:t>
                      </a:r>
                    </a:p>
                  </a:txBody>
                  <a:tcPr marL="82944" marR="82944" marT="41472" marB="4147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городА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highlight>
                          <a:srgbClr val="FFFF00"/>
                        </a:highlight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Лондона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Петербурга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Мерана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МеранО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Боцена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1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Больцано//</a:t>
                      </a:r>
                      <a:r>
                        <a:rPr lang="ru-RU" sz="2500" b="1" i="1" u="none" strike="noStrike" kern="12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Бользано</a:t>
                      </a:r>
                      <a:endParaRPr lang="ru-RU" sz="2500" b="1" i="1" u="none" strike="noStrike" kern="12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Бергамо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Берлина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Смоленска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Рима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Мюнхена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Цюриха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Тироля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Санкт-</a:t>
                      </a: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Панкраца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3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00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159D2-A31F-4FC0-A786-8CCB756F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79" y="39779"/>
            <a:ext cx="2949972" cy="216493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8879B99-03E4-4181-AF21-E7937578BEA9}"/>
              </a:ext>
            </a:extLst>
          </p:cNvPr>
          <p:cNvSpPr/>
          <p:nvPr/>
        </p:nvSpPr>
        <p:spPr>
          <a:xfrm>
            <a:off x="3518681" y="1680389"/>
            <a:ext cx="1529697" cy="1620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6000" b="1" dirty="0">
                <a:solidFill>
                  <a:prstClr val="black"/>
                </a:solidFill>
                <a:latin typeface="Calibri" panose="020F0502020204030204"/>
              </a:rPr>
              <a:t>ИЗ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7692FA5-9AFB-41BD-B162-B62C99C528D4}"/>
              </a:ext>
            </a:extLst>
          </p:cNvPr>
          <p:cNvSpPr/>
          <p:nvPr/>
        </p:nvSpPr>
        <p:spPr>
          <a:xfrm>
            <a:off x="668692" y="3608050"/>
            <a:ext cx="2709960" cy="30650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РоссиЯ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АнглиЯ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ГерманиЯ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ИталиЯ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ФранциЯ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СербиЯ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ЧехиЯ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ИспаниЯ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endParaRPr lang="ru-RU" sz="200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  <a:p>
            <a:pPr algn="ctr" defTabSz="685800"/>
            <a:endParaRPr lang="ru-RU" sz="200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9D6414BD-FB54-46EC-B514-88526B62F888}"/>
              </a:ext>
            </a:extLst>
          </p:cNvPr>
          <p:cNvSpPr/>
          <p:nvPr/>
        </p:nvSpPr>
        <p:spPr>
          <a:xfrm rot="16200000">
            <a:off x="4061046" y="3532639"/>
            <a:ext cx="718594" cy="36347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4A3701B-9DC3-45BF-B80D-35FC6041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4420" y="5726907"/>
            <a:ext cx="3086100" cy="273844"/>
          </a:xfrm>
        </p:spPr>
        <p:txBody>
          <a:bodyPr/>
          <a:lstStyle/>
          <a:p>
            <a:pPr defTabSz="685800"/>
            <a:r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WWW.OZRULIT.COM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67F59D9-C91D-4993-9539-ED0E44A68BDA}"/>
              </a:ext>
            </a:extLst>
          </p:cNvPr>
          <p:cNvSpPr/>
          <p:nvPr/>
        </p:nvSpPr>
        <p:spPr>
          <a:xfrm>
            <a:off x="5679440" y="3714376"/>
            <a:ext cx="2709960" cy="30650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РоссиИ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АнглиИ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ГерманиИ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ИталиИ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ФранциИ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СербиИ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ЧехиИ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ИспаниИ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endParaRPr lang="ru-RU" sz="200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  <a:p>
            <a:pPr algn="ctr" defTabSz="685800"/>
            <a:endParaRPr lang="ru-RU" sz="200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166118-132E-4BA1-A601-228D3F0A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>
                <a:solidFill>
                  <a:srgbClr val="FF0000"/>
                </a:solidFill>
              </a:rPr>
              <a:t>                                </a:t>
            </a:r>
            <a:r>
              <a:rPr lang="ru-RU" sz="4500" b="1" dirty="0"/>
              <a:t>ты </a:t>
            </a:r>
            <a:r>
              <a:rPr lang="ru-RU" sz="7200" b="1" dirty="0"/>
              <a:t>из</a:t>
            </a:r>
            <a:endParaRPr lang="ru-RU" sz="45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C6D9C-ED62-4A02-885D-4E49C4A861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Верона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Москва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Лондона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Берлин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Рим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Белград</a:t>
            </a:r>
          </a:p>
          <a:p>
            <a:endParaRPr lang="ru-RU" sz="3600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68FA1DF-3984-4264-897D-547D783AFA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Вероны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Москвы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Лондона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Берлина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Рима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Белграда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11EA905-E826-4D1A-8DEC-093F246E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zolotareva_rulit</a:t>
            </a: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49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D295DB-5038-4365-ACC8-181E9AF9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России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5C3BB50-C1F4-46F5-93E1-6EC13A20C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688306"/>
            <a:ext cx="4629150" cy="3471862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4C6294A6-9BBC-4CD4-A5FC-138A1D96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7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Англии</a:t>
            </a: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908BEC8C-4E07-41B6-B882-D4D587060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53" y="1944785"/>
            <a:ext cx="1397908" cy="331301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D396D-B246-AF78-ED9D-3DB2CCDB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43" y="1944785"/>
            <a:ext cx="5024510" cy="37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2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7D7E-A7D4-4CB8-9A95-F2D0A824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Италии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441E65-FA50-437C-B8A7-C7D7A2939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91" y="987425"/>
            <a:ext cx="3431144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39C8A79-BDC9-457F-8AD9-1B99EB34C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1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Америки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20BCDC9-4176-42C2-8F8D-1A6EA734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99" y="544919"/>
            <a:ext cx="4259255" cy="53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Франции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Из Парижа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676DF6-0C6B-4B1A-8744-65ECB2C5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3588719" cy="54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5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Египта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D2E2088-1D56-42A3-A000-D07B9E6F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91" y="1733107"/>
            <a:ext cx="4664997" cy="327482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2115CFC-9B32-4FCD-B130-9401499D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0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Индии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FC2B27F-53F7-4190-93AA-1B12269E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7" y="1257300"/>
            <a:ext cx="4699759" cy="36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EC5895-DBD3-4B15-9855-64203F561F70}"/>
              </a:ext>
            </a:extLst>
          </p:cNvPr>
          <p:cNvSpPr txBox="1"/>
          <p:nvPr/>
        </p:nvSpPr>
        <p:spPr>
          <a:xfrm>
            <a:off x="806823" y="820235"/>
            <a:ext cx="7898740" cy="6763528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Microsoft YaHei" pitchFamily="2"/>
                <a:cs typeface="Mangal" pitchFamily="2"/>
              </a:rPr>
              <a:t>Пётр: Кто вы по профессии?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Адриано: Я полицейский. А вы?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Microsoft YaHei" pitchFamily="2"/>
                <a:cs typeface="Mangal" pitchFamily="2"/>
              </a:rPr>
              <a:t>Пётр: Я инженер.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Адриано: Как интересно!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Microsoft YaHei" pitchFamily="2"/>
                <a:cs typeface="Mangal" pitchFamily="2"/>
              </a:rPr>
              <a:t>Анна: Извините, мне пора.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r>
              <a:rPr lang="ru-RU" sz="2800" b="1" dirty="0">
                <a:latin typeface="+mj-lt"/>
                <a:ea typeface="Microsoft YaHei" pitchFamily="2"/>
                <a:cs typeface="Mangal" pitchFamily="2"/>
              </a:rPr>
              <a:t>Адриано и Пётр: До свидания. Всего хорошего.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200" b="1"/>
            </a:pPr>
            <a:endParaRPr lang="ru-RU" sz="1996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Китая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394BFB9-6B92-4571-8D85-AE2CED794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2892"/>
            <a:ext cx="4230267" cy="30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Австралии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F36DBA8-2F84-4354-82B6-0D7DEF1C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91" y="2359726"/>
            <a:ext cx="5069102" cy="2129023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1CA48B1-8AC4-4F70-A072-538ABB8AD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63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159D2-A31F-4FC0-A786-8CCB756F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79" y="39779"/>
            <a:ext cx="2949972" cy="216493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94BCB16-4D49-4C5D-B183-07BBC94DDFFB}"/>
              </a:ext>
            </a:extLst>
          </p:cNvPr>
          <p:cNvSpPr/>
          <p:nvPr/>
        </p:nvSpPr>
        <p:spPr>
          <a:xfrm>
            <a:off x="30899" y="58217"/>
            <a:ext cx="2949971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320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Иран</a:t>
            </a: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Ирак</a:t>
            </a: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Китай</a:t>
            </a: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Вьетнам</a:t>
            </a:r>
          </a:p>
          <a:p>
            <a:pPr algn="ctr" defTabSz="685800"/>
            <a:endParaRPr lang="ru-RU" sz="320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endParaRPr lang="ru-RU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8879B99-03E4-4181-AF21-E7937578BEA9}"/>
              </a:ext>
            </a:extLst>
          </p:cNvPr>
          <p:cNvSpPr/>
          <p:nvPr/>
        </p:nvSpPr>
        <p:spPr>
          <a:xfrm>
            <a:off x="3518681" y="1680389"/>
            <a:ext cx="1529697" cy="1620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6000" b="1" dirty="0">
                <a:solidFill>
                  <a:prstClr val="black"/>
                </a:solidFill>
                <a:latin typeface="Calibri" panose="020F0502020204030204"/>
              </a:rPr>
              <a:t>ИЗ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7692FA5-9AFB-41BD-B162-B62C99C528D4}"/>
              </a:ext>
            </a:extLst>
          </p:cNvPr>
          <p:cNvSpPr/>
          <p:nvPr/>
        </p:nvSpPr>
        <p:spPr>
          <a:xfrm>
            <a:off x="5792350" y="147843"/>
            <a:ext cx="3052597" cy="30650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Америка</a:t>
            </a:r>
          </a:p>
          <a:p>
            <a:pPr algn="ctr" defTabSz="685800"/>
            <a:r>
              <a:rPr lang="ru-RU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Польша</a:t>
            </a:r>
          </a:p>
          <a:p>
            <a:pPr algn="ctr" defTabSz="685800"/>
            <a:r>
              <a:rPr lang="ru-RU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Литва</a:t>
            </a:r>
          </a:p>
          <a:p>
            <a:pPr algn="ctr" defTabSz="685800"/>
            <a:endParaRPr lang="ru-RU" sz="28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1D84328D-B258-4969-A190-4F525734DB9B}"/>
              </a:ext>
            </a:extLst>
          </p:cNvPr>
          <p:cNvSpPr/>
          <p:nvPr/>
        </p:nvSpPr>
        <p:spPr>
          <a:xfrm>
            <a:off x="2610954" y="2496376"/>
            <a:ext cx="791465" cy="323479"/>
          </a:xfrm>
          <a:prstGeom prst="leftArrow">
            <a:avLst>
              <a:gd name="adj1" fmla="val 6262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9D6414BD-FB54-46EC-B514-88526B62F888}"/>
              </a:ext>
            </a:extLst>
          </p:cNvPr>
          <p:cNvSpPr/>
          <p:nvPr/>
        </p:nvSpPr>
        <p:spPr>
          <a:xfrm rot="10800000">
            <a:off x="5250961" y="2419739"/>
            <a:ext cx="718594" cy="36347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4A3701B-9DC3-45BF-B80D-35FC6041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4420" y="5726907"/>
            <a:ext cx="3086100" cy="273844"/>
          </a:xfrm>
        </p:spPr>
        <p:txBody>
          <a:bodyPr/>
          <a:lstStyle/>
          <a:p>
            <a:pPr defTabSz="685800"/>
            <a:r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WWW.OZRULIT.COM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BA9B54E-9A54-4798-87B7-831FF318A07C}"/>
              </a:ext>
            </a:extLst>
          </p:cNvPr>
          <p:cNvSpPr/>
          <p:nvPr/>
        </p:nvSpPr>
        <p:spPr>
          <a:xfrm>
            <a:off x="318732" y="3094271"/>
            <a:ext cx="3371520" cy="3379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320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Ирана </a:t>
            </a: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Ирака</a:t>
            </a: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Китая</a:t>
            </a:r>
          </a:p>
          <a:p>
            <a:pPr algn="ctr" defTabSz="685800"/>
            <a:r>
              <a:rPr lang="ru-RU" sz="3200" b="1" dirty="0">
                <a:solidFill>
                  <a:prstClr val="white"/>
                </a:solidFill>
                <a:latin typeface="Georgia" panose="02040502050405020303" pitchFamily="18" charset="0"/>
              </a:rPr>
              <a:t>Вьетнама</a:t>
            </a:r>
          </a:p>
          <a:p>
            <a:pPr algn="ctr" defTabSz="685800"/>
            <a:endParaRPr lang="ru-RU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80C75AA-0D76-433A-B8A2-4FFA103A128B}"/>
              </a:ext>
            </a:extLst>
          </p:cNvPr>
          <p:cNvSpPr/>
          <p:nvPr/>
        </p:nvSpPr>
        <p:spPr>
          <a:xfrm>
            <a:off x="5792351" y="3251515"/>
            <a:ext cx="3178525" cy="30650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28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АмерикИ</a:t>
            </a:r>
            <a:endParaRPr lang="ru-RU" sz="280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  <a:p>
            <a:pPr algn="ctr" defTabSz="685800"/>
            <a:r>
              <a:rPr lang="ru-RU" sz="28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ПольшИ</a:t>
            </a:r>
            <a:endParaRPr lang="ru-RU" sz="28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28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ЛитвЫ</a:t>
            </a:r>
            <a:endParaRPr lang="ru-RU" sz="28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defTabSz="685800"/>
            <a:endParaRPr lang="ru-RU" sz="280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159D2-A31F-4FC0-A786-8CCB756F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233">
            <a:off x="3490516" y="309404"/>
            <a:ext cx="2949972" cy="216493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94BCB16-4D49-4C5D-B183-07BBC94DDFFB}"/>
              </a:ext>
            </a:extLst>
          </p:cNvPr>
          <p:cNvSpPr/>
          <p:nvPr/>
        </p:nvSpPr>
        <p:spPr>
          <a:xfrm>
            <a:off x="285352" y="140741"/>
            <a:ext cx="2030068" cy="2030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БЕРЛИН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ПАРИЖ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ПЕТЕРБУРГ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ПСКОВ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КИЕВ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НОВГОРОД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РИМ</a:t>
            </a:r>
          </a:p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8879B99-03E4-4181-AF21-E7937578BEA9}"/>
              </a:ext>
            </a:extLst>
          </p:cNvPr>
          <p:cNvSpPr/>
          <p:nvPr/>
        </p:nvSpPr>
        <p:spPr>
          <a:xfrm>
            <a:off x="3518681" y="1680389"/>
            <a:ext cx="1529697" cy="1620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6000" b="1" dirty="0">
                <a:solidFill>
                  <a:prstClr val="black"/>
                </a:solidFill>
                <a:latin typeface="Calibri" panose="020F0502020204030204"/>
              </a:rPr>
              <a:t>ИЗ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C6C7A20-EA9D-460B-A0B8-5DC046CF1B21}"/>
              </a:ext>
            </a:extLst>
          </p:cNvPr>
          <p:cNvSpPr/>
          <p:nvPr/>
        </p:nvSpPr>
        <p:spPr>
          <a:xfrm>
            <a:off x="6212255" y="3300389"/>
            <a:ext cx="2209063" cy="22090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МЕРАНО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БОЛЬЦАНО</a:t>
            </a:r>
          </a:p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Georgia" panose="02040502050405020303" pitchFamily="18" charset="0"/>
              </a:rPr>
              <a:t>ШАХМАТОВО</a:t>
            </a:r>
          </a:p>
          <a:p>
            <a:pPr algn="ctr" defTabSz="685800"/>
            <a:endParaRPr lang="ru-RU" sz="13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7692FA5-9AFB-41BD-B162-B62C99C528D4}"/>
              </a:ext>
            </a:extLst>
          </p:cNvPr>
          <p:cNvSpPr/>
          <p:nvPr/>
        </p:nvSpPr>
        <p:spPr>
          <a:xfrm>
            <a:off x="966554" y="4253944"/>
            <a:ext cx="2075953" cy="20759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ВЕРОН</a:t>
            </a:r>
            <a:r>
              <a:rPr lang="ru-RU" sz="135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а</a:t>
            </a:r>
            <a:endParaRPr lang="ru-RU" sz="135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МОСКВ</a:t>
            </a:r>
            <a:r>
              <a:rPr lang="ru-RU" sz="135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а</a:t>
            </a:r>
            <a:endParaRPr lang="ru-RU" sz="135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ВЕН</a:t>
            </a:r>
            <a:r>
              <a:rPr lang="ru-RU" sz="135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а</a:t>
            </a:r>
            <a:endParaRPr lang="ru-RU" sz="135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ПРАГ</a:t>
            </a:r>
            <a:r>
              <a:rPr lang="ru-RU" sz="1350" b="1" dirty="0" err="1">
                <a:solidFill>
                  <a:prstClr val="black"/>
                </a:solidFill>
                <a:highlight>
                  <a:srgbClr val="FF0000"/>
                </a:highlight>
                <a:latin typeface="Georgia" panose="02040502050405020303" pitchFamily="18" charset="0"/>
              </a:rPr>
              <a:t>а</a:t>
            </a:r>
            <a:endParaRPr lang="ru-RU" sz="135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ВАРШАВ</a:t>
            </a:r>
            <a:r>
              <a:rPr lang="ru-RU" sz="1350" b="1" dirty="0" err="1">
                <a:solidFill>
                  <a:prstClr val="black"/>
                </a:solidFill>
                <a:highlight>
                  <a:srgbClr val="FF0000"/>
                </a:highlight>
                <a:latin typeface="Georgia" panose="02040502050405020303" pitchFamily="18" charset="0"/>
              </a:rPr>
              <a:t>а</a:t>
            </a:r>
            <a:endParaRPr lang="ru-RU" sz="135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ТУЛ</a:t>
            </a:r>
            <a:r>
              <a:rPr lang="ru-RU" sz="1350" b="1" dirty="0" err="1">
                <a:solidFill>
                  <a:prstClr val="black"/>
                </a:solidFill>
                <a:highlight>
                  <a:srgbClr val="FF0000"/>
                </a:highlight>
                <a:latin typeface="Georgia" panose="02040502050405020303" pitchFamily="18" charset="0"/>
              </a:rPr>
              <a:t>а</a:t>
            </a:r>
            <a:endParaRPr lang="ru-RU" sz="135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1D84328D-B258-4969-A190-4F525734DB9B}"/>
              </a:ext>
            </a:extLst>
          </p:cNvPr>
          <p:cNvSpPr/>
          <p:nvPr/>
        </p:nvSpPr>
        <p:spPr>
          <a:xfrm rot="1163199">
            <a:off x="2139443" y="2178294"/>
            <a:ext cx="960081" cy="36347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7C2CAF26-814B-4AB2-823D-7B5B4EE8B6DC}"/>
              </a:ext>
            </a:extLst>
          </p:cNvPr>
          <p:cNvSpPr/>
          <p:nvPr/>
        </p:nvSpPr>
        <p:spPr>
          <a:xfrm rot="12657979">
            <a:off x="5076312" y="3291850"/>
            <a:ext cx="733806" cy="36347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9D6414BD-FB54-46EC-B514-88526B62F888}"/>
              </a:ext>
            </a:extLst>
          </p:cNvPr>
          <p:cNvSpPr/>
          <p:nvPr/>
        </p:nvSpPr>
        <p:spPr>
          <a:xfrm rot="18953807">
            <a:off x="3058997" y="3378848"/>
            <a:ext cx="780317" cy="36347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4A3701B-9DC3-45BF-B80D-35FC6041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4420" y="5726907"/>
            <a:ext cx="3086100" cy="273844"/>
          </a:xfrm>
        </p:spPr>
        <p:txBody>
          <a:bodyPr/>
          <a:lstStyle/>
          <a:p>
            <a:pPr defTabSz="685800"/>
            <a:r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WWW.OZRULIT.COM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BA9B54E-9A54-4798-87B7-831FF318A07C}"/>
              </a:ext>
            </a:extLst>
          </p:cNvPr>
          <p:cNvSpPr/>
          <p:nvPr/>
        </p:nvSpPr>
        <p:spPr>
          <a:xfrm>
            <a:off x="407355" y="2170809"/>
            <a:ext cx="2030068" cy="2030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/>
            <a:r>
              <a:rPr lang="ru-RU" sz="1350" b="1" dirty="0" err="1">
                <a:solidFill>
                  <a:prstClr val="white"/>
                </a:solidFill>
                <a:latin typeface="Georgia" panose="02040502050405020303" pitchFamily="18" charset="0"/>
              </a:rPr>
              <a:t>БЕРЛИНа</a:t>
            </a:r>
            <a:endParaRPr lang="ru-RU" sz="135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white"/>
                </a:solidFill>
                <a:latin typeface="Georgia" panose="02040502050405020303" pitchFamily="18" charset="0"/>
              </a:rPr>
              <a:t>ПАРИЖа</a:t>
            </a:r>
            <a:endParaRPr lang="ru-RU" sz="135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white"/>
                </a:solidFill>
                <a:latin typeface="Georgia" panose="02040502050405020303" pitchFamily="18" charset="0"/>
              </a:rPr>
              <a:t>ПЕТЕРБУРГа</a:t>
            </a:r>
            <a:endParaRPr lang="ru-RU" sz="135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white"/>
                </a:solidFill>
                <a:latin typeface="Georgia" panose="02040502050405020303" pitchFamily="18" charset="0"/>
              </a:rPr>
              <a:t>ПСКОВа</a:t>
            </a:r>
            <a:endParaRPr lang="ru-RU" sz="135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white"/>
                </a:solidFill>
                <a:latin typeface="Georgia" panose="02040502050405020303" pitchFamily="18" charset="0"/>
              </a:rPr>
              <a:t>КИЕВа</a:t>
            </a:r>
            <a:endParaRPr lang="ru-RU" sz="135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white"/>
                </a:solidFill>
                <a:latin typeface="Georgia" panose="02040502050405020303" pitchFamily="18" charset="0"/>
              </a:rPr>
              <a:t>НОВГОРОДа</a:t>
            </a:r>
            <a:endParaRPr lang="ru-RU" sz="135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white"/>
                </a:solidFill>
                <a:latin typeface="Georgia" panose="02040502050405020303" pitchFamily="18" charset="0"/>
              </a:rPr>
              <a:t>РИМа</a:t>
            </a:r>
            <a:endParaRPr lang="ru-RU" sz="135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C22F6E8-7E59-4CD8-B01E-6109F35FA0EE}"/>
              </a:ext>
            </a:extLst>
          </p:cNvPr>
          <p:cNvSpPr/>
          <p:nvPr/>
        </p:nvSpPr>
        <p:spPr>
          <a:xfrm>
            <a:off x="3142227" y="4673131"/>
            <a:ext cx="2075953" cy="20759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ВЕРОН</a:t>
            </a:r>
            <a:r>
              <a:rPr lang="ru-RU" sz="135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ы</a:t>
            </a:r>
            <a:endParaRPr lang="ru-RU" sz="135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МОСКВ</a:t>
            </a:r>
            <a:r>
              <a:rPr lang="ru-RU" sz="135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ы</a:t>
            </a:r>
            <a:endParaRPr lang="ru-RU" sz="135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ВЕН</a:t>
            </a:r>
            <a:r>
              <a:rPr lang="ru-RU" sz="135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ы</a:t>
            </a:r>
            <a:endParaRPr lang="ru-RU" sz="135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ПРАГ</a:t>
            </a:r>
            <a:r>
              <a:rPr lang="ru-RU" sz="1350" b="1" dirty="0" err="1">
                <a:solidFill>
                  <a:prstClr val="black"/>
                </a:solidFill>
                <a:highlight>
                  <a:srgbClr val="FF0000"/>
                </a:highlight>
                <a:latin typeface="Georgia" panose="02040502050405020303" pitchFamily="18" charset="0"/>
              </a:rPr>
              <a:t>и</a:t>
            </a:r>
            <a:endParaRPr lang="ru-RU" sz="135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ВАРШАВы</a:t>
            </a:r>
            <a:endParaRPr lang="ru-RU" sz="135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  <a:p>
            <a:pPr algn="ctr" defTabSz="685800"/>
            <a:r>
              <a:rPr lang="ru-RU" sz="135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ТУЛ</a:t>
            </a:r>
            <a:r>
              <a:rPr lang="ru-RU" sz="1350" b="1" dirty="0" err="1">
                <a:solidFill>
                  <a:prstClr val="black"/>
                </a:solidFill>
                <a:highlight>
                  <a:srgbClr val="FF0000"/>
                </a:highlight>
                <a:latin typeface="Georgia" panose="02040502050405020303" pitchFamily="18" charset="0"/>
              </a:rPr>
              <a:t>ы</a:t>
            </a:r>
            <a:endParaRPr lang="ru-RU" sz="1350" b="1" dirty="0">
              <a:solidFill>
                <a:prstClr val="black"/>
              </a:solidFill>
              <a:highlight>
                <a:srgbClr val="FF0000"/>
              </a:highligh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B49FB-255A-42A6-BE43-F7102B4F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Москвы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D1E777-A893-40DE-949E-63F546E93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EC6C3E-2676-454B-B44F-4C47506D6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57" y="987425"/>
            <a:ext cx="3903412" cy="4873625"/>
          </a:xfrm>
        </p:spPr>
      </p:pic>
    </p:spTree>
    <p:extLst>
      <p:ext uri="{BB962C8B-B14F-4D97-AF65-F5344CB8AC3E}">
        <p14:creationId xmlns:p14="http://schemas.microsoft.com/office/powerpoint/2010/main" val="260250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Пизы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515C95-9E6A-4FD1-9661-7E18AAE8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76" y="475714"/>
            <a:ext cx="4289047" cy="53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1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08056-FF8A-4B59-B865-CB43ABF5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Петербурга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FB67F3B-F1E9-4BF5-997B-A94746CDE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154668"/>
            <a:ext cx="4629150" cy="453913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52715CD-76B1-4F19-9685-FAE0D7C57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83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F561-ACAB-4D1E-B70A-0C5158CB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Тироля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6169FE-FBB0-4A18-A24D-FB535A68B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2084220"/>
            <a:ext cx="4629150" cy="268003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D2D0336-A431-4985-9C61-0E44D31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61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F6EDB3C4-9D02-4C41-BBF2-DD7761B64AA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6845" y="1801290"/>
            <a:ext cx="2649310" cy="1765989"/>
          </a:xfrm>
        </p:spPr>
      </p:pic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A0B23FB8-9844-448E-8E16-B68154B305F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38734" y="1856477"/>
            <a:ext cx="2649310" cy="1655614"/>
          </a:xfrm>
        </p:spPr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0EA55C94-792B-4F38-8818-7B532EBB092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20951" y="1917543"/>
            <a:ext cx="2649310" cy="153348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229D4C0-CADE-44A2-9EA0-A80BD7F1B0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1278" y="3968937"/>
            <a:ext cx="2649310" cy="1553952"/>
          </a:xfrm>
        </p:spPr>
        <p:txBody>
          <a:bodyPr>
            <a:spAutoFit/>
          </a:bodyPr>
          <a:lstStyle/>
          <a:p>
            <a:pPr lvl="0">
              <a:buSzPct val="45000"/>
            </a:pPr>
            <a:r>
              <a:rPr lang="ru-RU" sz="1814" dirty="0"/>
              <a:t>Адриано из </a:t>
            </a:r>
            <a:r>
              <a:rPr lang="ru-RU" sz="1814" dirty="0" err="1"/>
              <a:t>Мерана</a:t>
            </a:r>
            <a:r>
              <a:rPr lang="ru-RU" sz="1814" dirty="0"/>
              <a:t>.</a:t>
            </a:r>
          </a:p>
          <a:p>
            <a:pPr lvl="0">
              <a:buSzPct val="45000"/>
            </a:pPr>
            <a:r>
              <a:rPr lang="ru-RU" sz="1814" dirty="0"/>
              <a:t>Адриано живёт в Меране.</a:t>
            </a:r>
          </a:p>
          <a:p>
            <a:pPr lvl="0">
              <a:buSzPct val="45000"/>
            </a:pPr>
            <a:r>
              <a:rPr lang="ru-RU" sz="1814" dirty="0"/>
              <a:t>Он ….. по-итальянски и по-русски.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6AF4DC3-1FD0-4D3A-9B6D-D3FF3E5DC0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061" y="3968937"/>
            <a:ext cx="2649310" cy="1090940"/>
          </a:xfrm>
        </p:spPr>
        <p:txBody>
          <a:bodyPr>
            <a:spAutoFit/>
          </a:bodyPr>
          <a:lstStyle/>
          <a:p>
            <a:pPr lvl="0">
              <a:buSzPct val="45000"/>
            </a:pPr>
            <a:r>
              <a:rPr lang="ru-RU" sz="1814" dirty="0"/>
              <a:t>Анна</a:t>
            </a:r>
            <a:r>
              <a:rPr lang="ru-RU" dirty="0"/>
              <a:t> </a:t>
            </a:r>
            <a:r>
              <a:rPr lang="ru-RU" sz="1814" dirty="0"/>
              <a:t> из Москвы.</a:t>
            </a:r>
          </a:p>
          <a:p>
            <a:pPr lvl="0">
              <a:buSzPct val="45000"/>
            </a:pPr>
            <a:r>
              <a:rPr lang="ru-RU" sz="1814" dirty="0"/>
              <a:t>Анна живёт в Москве.</a:t>
            </a:r>
          </a:p>
          <a:p>
            <a:pPr lvl="0">
              <a:buSzPct val="45000"/>
            </a:pPr>
            <a:r>
              <a:rPr lang="ru-RU" sz="1814" dirty="0"/>
              <a:t>Она …...по-русски.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34C7709-5A0E-4A52-B342-D0A982A0BB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171" y="3968937"/>
            <a:ext cx="2649310" cy="2056525"/>
          </a:xfrm>
        </p:spPr>
        <p:txBody>
          <a:bodyPr>
            <a:spAutoFit/>
          </a:bodyPr>
          <a:lstStyle/>
          <a:p>
            <a:pPr lvl="0">
              <a:buSzPct val="45000"/>
            </a:pPr>
            <a:r>
              <a:rPr lang="ru-RU" sz="1814" dirty="0"/>
              <a:t>Пётр из Петербурга//Санкт-Петербурга</a:t>
            </a:r>
          </a:p>
          <a:p>
            <a:pPr lvl="0">
              <a:buSzPct val="45000"/>
            </a:pPr>
            <a:r>
              <a:rPr lang="ru-RU" sz="1814" dirty="0"/>
              <a:t>Он живёт в Петербурге.</a:t>
            </a:r>
          </a:p>
          <a:p>
            <a:pPr lvl="0">
              <a:buSzPct val="45000"/>
            </a:pPr>
            <a:r>
              <a:rPr lang="ru-RU" sz="1814" dirty="0"/>
              <a:t>Он ….......по-русски и по-немецки.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09080F1-553E-42B3-B2FC-C68E70E95E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EC55A468-EF6F-4427-96F4-54495A7CDA3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171" y="2386144"/>
            <a:ext cx="4015273" cy="296312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E9EE9A-9DA0-473B-B554-64C95A82A7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dirty="0"/>
              <a:t>Давид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8FE563-80DD-43F4-A580-27B766B7EB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1556" y="2332327"/>
            <a:ext cx="4015273" cy="452567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dirty="0"/>
              <a:t>….?....Италии.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Он живет ….? Италии.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Он говорит по....... и по...........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44626-FA80-44DB-A0A4-657FD6317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397" y="925033"/>
            <a:ext cx="6858000" cy="6311337"/>
          </a:xfrm>
        </p:spPr>
        <p:txBody>
          <a:bodyPr>
            <a:normAutofit fontScale="90000"/>
          </a:bodyPr>
          <a:lstStyle/>
          <a:p>
            <a:pPr algn="l"/>
            <a:br>
              <a:rPr lang="ru-RU" sz="4950" b="1" dirty="0">
                <a:solidFill>
                  <a:srgbClr val="00B050"/>
                </a:solidFill>
              </a:rPr>
            </a:br>
            <a:br>
              <a:rPr lang="ru-RU" sz="4950" b="1" dirty="0">
                <a:solidFill>
                  <a:srgbClr val="00B050"/>
                </a:solidFill>
              </a:rPr>
            </a:br>
            <a:br>
              <a:rPr lang="ru-RU" sz="4950" b="1" dirty="0">
                <a:solidFill>
                  <a:srgbClr val="00B050"/>
                </a:solidFill>
              </a:rPr>
            </a:br>
            <a:r>
              <a:rPr lang="ru-RU" sz="4950" b="1" dirty="0">
                <a:solidFill>
                  <a:srgbClr val="7030A0"/>
                </a:solidFill>
                <a:cs typeface="Arial" panose="020B0604020202020204" pitchFamily="34" charset="0"/>
              </a:rPr>
              <a:t>Я</a:t>
            </a:r>
            <a:br>
              <a:rPr lang="ru-RU" sz="4950" b="1" dirty="0"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ru-RU" sz="4950" b="1" dirty="0">
                <a:solidFill>
                  <a:srgbClr val="7030A0"/>
                </a:solidFill>
                <a:cs typeface="Arial" panose="020B0604020202020204" pitchFamily="34" charset="0"/>
              </a:rPr>
              <a:t>МЕНЯ </a:t>
            </a:r>
            <a:r>
              <a:rPr lang="ru-RU" sz="4950" b="1" dirty="0">
                <a:solidFill>
                  <a:srgbClr val="FF0000"/>
                </a:solidFill>
                <a:cs typeface="Arial" panose="020B0604020202020204" pitchFamily="34" charset="0"/>
              </a:rPr>
              <a:t>ЗОВУТ </a:t>
            </a:r>
            <a:br>
              <a:rPr lang="ru-RU" sz="495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4950" b="1" dirty="0">
                <a:solidFill>
                  <a:srgbClr val="00B050"/>
                </a:solidFill>
                <a:cs typeface="Arial" panose="020B0604020202020204" pitchFamily="34" charset="0"/>
              </a:rPr>
              <a:t>ТЫ </a:t>
            </a:r>
            <a:br>
              <a:rPr lang="ru-RU" sz="4950" b="1" dirty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ru-RU" sz="4950" b="1" dirty="0">
                <a:solidFill>
                  <a:srgbClr val="00B050"/>
                </a:solidFill>
                <a:cs typeface="Arial" panose="020B0604020202020204" pitchFamily="34" charset="0"/>
              </a:rPr>
              <a:t>ТЕБЯ </a:t>
            </a:r>
            <a:r>
              <a:rPr lang="ru-RU" sz="4950" b="1" dirty="0">
                <a:solidFill>
                  <a:srgbClr val="FF0000"/>
                </a:solidFill>
                <a:cs typeface="Arial" panose="020B0604020202020204" pitchFamily="34" charset="0"/>
              </a:rPr>
              <a:t>ЗОВУТ</a:t>
            </a:r>
            <a:br>
              <a:rPr lang="ru-RU" sz="495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br>
              <a:rPr lang="ru-RU" sz="495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950" b="1" dirty="0" err="1">
                <a:solidFill>
                  <a:srgbClr val="7030A0"/>
                </a:solidFill>
                <a:cs typeface="Arial" panose="020B0604020202020204" pitchFamily="34" charset="0"/>
              </a:rPr>
              <a:t>mich</a:t>
            </a:r>
            <a:r>
              <a:rPr lang="en-US" sz="4950" b="1" dirty="0">
                <a:solidFill>
                  <a:srgbClr val="7030A0"/>
                </a:solidFill>
                <a:cs typeface="Arial" panose="020B0604020202020204" pitchFamily="34" charset="0"/>
              </a:rPr>
              <a:t> =</a:t>
            </a:r>
            <a:r>
              <a:rPr lang="ru-RU" sz="4950" b="1" dirty="0">
                <a:solidFill>
                  <a:srgbClr val="7030A0"/>
                </a:solidFill>
                <a:cs typeface="Arial" panose="020B0604020202020204" pitchFamily="34" charset="0"/>
              </a:rPr>
              <a:t>меня= </a:t>
            </a:r>
            <a:r>
              <a:rPr lang="en-US" sz="4950" b="1" dirty="0">
                <a:solidFill>
                  <a:srgbClr val="7030A0"/>
                </a:solidFill>
                <a:cs typeface="Arial" panose="020B0604020202020204" pitchFamily="34" charset="0"/>
              </a:rPr>
              <a:t>mi</a:t>
            </a:r>
            <a:br>
              <a:rPr lang="en-US" sz="4950" b="1" dirty="0"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en-US" sz="4950" b="1" dirty="0">
                <a:solidFill>
                  <a:srgbClr val="00B050"/>
                </a:solidFill>
                <a:cs typeface="Arial" panose="020B0604020202020204" pitchFamily="34" charset="0"/>
              </a:rPr>
              <a:t>dich=</a:t>
            </a:r>
            <a:r>
              <a:rPr lang="ru-RU" sz="4950" b="1" dirty="0">
                <a:solidFill>
                  <a:srgbClr val="00B050"/>
                </a:solidFill>
                <a:cs typeface="Arial" panose="020B0604020202020204" pitchFamily="34" charset="0"/>
              </a:rPr>
              <a:t>тебя=</a:t>
            </a:r>
            <a:r>
              <a:rPr lang="en-US" sz="4950" b="1" dirty="0" err="1">
                <a:solidFill>
                  <a:srgbClr val="00B050"/>
                </a:solidFill>
                <a:cs typeface="Arial" panose="020B0604020202020204" pitchFamily="34" charset="0"/>
              </a:rPr>
              <a:t>ti</a:t>
            </a:r>
            <a:br>
              <a:rPr lang="ru-RU" sz="4950" b="1" dirty="0">
                <a:solidFill>
                  <a:srgbClr val="00B050"/>
                </a:solidFill>
                <a:cs typeface="Arial" panose="020B0604020202020204" pitchFamily="34" charset="0"/>
              </a:rPr>
            </a:br>
            <a:br>
              <a:rPr lang="ru-RU" sz="4950" b="1" dirty="0">
                <a:solidFill>
                  <a:srgbClr val="FF0000"/>
                </a:solidFill>
              </a:rPr>
            </a:br>
            <a:br>
              <a:rPr lang="ru-RU" sz="4950" b="1" dirty="0">
                <a:solidFill>
                  <a:srgbClr val="FF0000"/>
                </a:solidFill>
              </a:rPr>
            </a:br>
            <a:endParaRPr lang="ru-RU" sz="495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ЧПО vs ИП">
            <a:extLst>
              <a:ext uri="{FF2B5EF4-FFF2-40B4-BE49-F238E27FC236}">
                <a16:creationId xmlns:a16="http://schemas.microsoft.com/office/drawing/2014/main" id="{DB7D2320-59FB-A519-266B-29755E808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0"/>
          <a:stretch/>
        </p:blipFill>
        <p:spPr bwMode="auto">
          <a:xfrm>
            <a:off x="729629" y="3660131"/>
            <a:ext cx="2456084" cy="257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то я. Обложка с сайта ipicture.ru">
            <a:extLst>
              <a:ext uri="{FF2B5EF4-FFF2-40B4-BE49-F238E27FC236}">
                <a16:creationId xmlns:a16="http://schemas.microsoft.com/office/drawing/2014/main" id="{569473D5-91EA-5160-A328-8D77273F6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6" t="1318" r="5883" b="7214"/>
          <a:stretch/>
        </p:blipFill>
        <p:spPr bwMode="auto">
          <a:xfrm>
            <a:off x="834963" y="1138159"/>
            <a:ext cx="2204072" cy="22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E7CDB9EE-6D8F-7C5A-BCDA-05AE5676BD2A}"/>
              </a:ext>
            </a:extLst>
          </p:cNvPr>
          <p:cNvSpPr/>
          <p:nvPr/>
        </p:nvSpPr>
        <p:spPr>
          <a:xfrm rot="3239390">
            <a:off x="3600741" y="1132583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5C0AE93B-F1B3-B029-3FD4-B0277054D2BC}"/>
              </a:ext>
            </a:extLst>
          </p:cNvPr>
          <p:cNvSpPr/>
          <p:nvPr/>
        </p:nvSpPr>
        <p:spPr>
          <a:xfrm rot="3239390">
            <a:off x="3660318" y="2895877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6B07F933-A7FC-406F-BA33-EAB6581F774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8651" y="365127"/>
            <a:ext cx="2331756" cy="3238686"/>
          </a:xfrm>
        </p:spPr>
      </p:pic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52A76F48-73DE-4A81-A8ED-3B1E2B3A6D7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76942" y="365126"/>
            <a:ext cx="3238408" cy="2158503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658BCD-B84B-4CBB-B90D-2243556F0B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89AC0E-99DC-4235-966D-B7CF6EA97B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3275" y="3968937"/>
            <a:ext cx="4015273" cy="2158503"/>
          </a:xfrm>
        </p:spPr>
        <p:txBody>
          <a:bodyPr/>
          <a:lstStyle/>
          <a:p>
            <a:pPr lvl="0">
              <a:buSzPct val="45000"/>
            </a:pPr>
            <a:r>
              <a:rPr lang="ru-RU" dirty="0"/>
              <a:t>Это...........</a:t>
            </a:r>
          </a:p>
          <a:p>
            <a:pPr lvl="0">
              <a:buSzPct val="45000"/>
            </a:pPr>
            <a:r>
              <a:rPr lang="ru-RU" dirty="0"/>
              <a:t>Она из.............</a:t>
            </a:r>
          </a:p>
          <a:p>
            <a:pPr lvl="0">
              <a:buSzPct val="45000"/>
            </a:pPr>
            <a:r>
              <a:rPr lang="ru-RU" dirty="0"/>
              <a:t>Она </a:t>
            </a:r>
            <a:r>
              <a:rPr lang="ru-RU" dirty="0" err="1"/>
              <a:t>жи</a:t>
            </a:r>
            <a:r>
              <a:rPr lang="ru-RU" dirty="0"/>
              <a:t>.... в …......</a:t>
            </a:r>
          </a:p>
          <a:p>
            <a:pPr lvl="0">
              <a:buSzPct val="45000"/>
            </a:pPr>
            <a:r>
              <a:rPr lang="ru-RU" dirty="0"/>
              <a:t>Она говорит по-....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845599-77AD-413C-8685-B8DF6768F3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171" y="3968937"/>
            <a:ext cx="4015273" cy="2158503"/>
          </a:xfrm>
        </p:spPr>
        <p:txBody>
          <a:bodyPr/>
          <a:lstStyle/>
          <a:p>
            <a:pPr lvl="0">
              <a:buSzPct val="45000"/>
            </a:pPr>
            <a:r>
              <a:rPr lang="ru-RU" dirty="0"/>
              <a:t>Это......</a:t>
            </a:r>
          </a:p>
          <a:p>
            <a:pPr lvl="0">
              <a:buSzPct val="45000"/>
            </a:pPr>
            <a:r>
              <a:rPr lang="ru-RU" dirty="0"/>
              <a:t>Она из............</a:t>
            </a:r>
          </a:p>
          <a:p>
            <a:pPr lvl="0">
              <a:buSzPct val="45000"/>
            </a:pPr>
            <a:r>
              <a:rPr lang="ru-RU" dirty="0"/>
              <a:t>Она живёт в ….....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B90FC-11EA-45CE-A919-DC798EF38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5346B534-4F83-4832-9976-CFA2DA3AE8C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8650" y="365126"/>
            <a:ext cx="1524994" cy="2158503"/>
          </a:xfrm>
        </p:spPr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D29780EC-7BAE-417E-BE5E-DF173A91A3E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94971" y="365125"/>
            <a:ext cx="1554057" cy="2158503"/>
          </a:xfrm>
        </p:spPr>
      </p:pic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E1931E5-C99C-4E76-924D-B6DE902DE19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51244" y="365124"/>
            <a:ext cx="1664105" cy="2158503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D109E260-D708-4146-9455-733DDCFDF2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94690" y="3794125"/>
            <a:ext cx="2649310" cy="215850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dirty="0" err="1"/>
              <a:t>ЭтоСтефан</a:t>
            </a:r>
            <a:r>
              <a:rPr lang="ru-RU" dirty="0"/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Он из ….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Он </a:t>
            </a:r>
            <a:r>
              <a:rPr lang="ru-RU" dirty="0" err="1"/>
              <a:t>жи</a:t>
            </a:r>
            <a:r>
              <a:rPr lang="ru-RU" dirty="0"/>
              <a:t>.... в …..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76F292-0138-4F16-9F0C-C133597D77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75930" y="3137726"/>
            <a:ext cx="2649310" cy="2393294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dirty="0"/>
              <a:t>Это Чан.........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Он из ….....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Он </a:t>
            </a:r>
            <a:r>
              <a:rPr lang="ru-RU" dirty="0" err="1"/>
              <a:t>жи</a:t>
            </a:r>
            <a:r>
              <a:rPr lang="ru-RU" dirty="0"/>
              <a:t>...... в ….....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F66D41E-6434-45C6-AF23-509B8DC7AB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171" y="3968937"/>
            <a:ext cx="2649310" cy="2158503"/>
          </a:xfrm>
        </p:spPr>
        <p:txBody>
          <a:bodyPr/>
          <a:lstStyle/>
          <a:p>
            <a:pPr lvl="0">
              <a:buSzPct val="45000"/>
            </a:pPr>
            <a:r>
              <a:rPr lang="ru-RU" dirty="0"/>
              <a:t>Это Марк.</a:t>
            </a:r>
          </a:p>
          <a:p>
            <a:pPr lvl="0">
              <a:buSzPct val="45000"/>
            </a:pPr>
            <a:r>
              <a:rPr lang="ru-RU" dirty="0"/>
              <a:t>Он из........</a:t>
            </a:r>
          </a:p>
          <a:p>
            <a:pPr lvl="0">
              <a:buSzPct val="45000"/>
            </a:pPr>
            <a:r>
              <a:rPr lang="ru-RU" dirty="0"/>
              <a:t>Он </a:t>
            </a:r>
            <a:r>
              <a:rPr lang="ru-RU" dirty="0" err="1"/>
              <a:t>жи</a:t>
            </a:r>
            <a:r>
              <a:rPr lang="ru-RU" dirty="0"/>
              <a:t>......в ...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C8388CC5-549B-4C2A-9C89-E43F28D5D55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8650" y="767756"/>
            <a:ext cx="1456745" cy="194461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ABE134-F147-491D-A44F-4989EFB6F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753217"/>
            <a:ext cx="7886700" cy="549381"/>
          </a:xfrm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12EE025-AEAC-4474-9934-48750EFED3A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06481" y="744081"/>
            <a:ext cx="2649310" cy="199196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98B1087-FCC8-4C0E-B42E-82C0CB56AA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65512" y="3883054"/>
            <a:ext cx="2649310" cy="1170064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1..........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2........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3........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8BB2987-D622-4EF2-A06A-BEA7F6DE9B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1278" y="3968937"/>
            <a:ext cx="2649310" cy="1170064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1..........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2.........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3.............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49659EF-E6A7-4384-ABC5-E5004470D6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171" y="3968937"/>
            <a:ext cx="2649310" cy="1170064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1.......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2..........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3........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8FAC46D-7950-4708-9C11-7D68C8244DF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61117" y="744081"/>
            <a:ext cx="1754233" cy="2158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C5570-B4FA-4F72-B394-05FFB6951B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3A85935C-9924-4B9F-A29C-B7C3A45321C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8650" y="365126"/>
            <a:ext cx="1618714" cy="2158503"/>
          </a:xfrm>
        </p:spPr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E6330EA-E9C3-4536-A742-B7FAA559FB7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27299" y="365126"/>
            <a:ext cx="1554057" cy="2158503"/>
          </a:xfrm>
        </p:spPr>
      </p:pic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64DC6A77-62AA-4651-A15D-DDC4E2E61D3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36475" y="365126"/>
            <a:ext cx="1578875" cy="2158503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D02DE6BF-1D21-4DD3-BA75-02BD4C5A43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1278" y="3968937"/>
            <a:ext cx="2649310" cy="215850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1............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2..............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3...............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BDF9A86-7BB6-4DC9-BA9F-E2986B194A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061" y="3968937"/>
            <a:ext cx="2649310" cy="215850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1.............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2................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3...............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28F31B3-B6F8-43DB-A5FF-7B6FE29BD7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171" y="3968937"/>
            <a:ext cx="2649310" cy="215850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1.........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2.........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3.........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14A5-56F8-4651-B02D-207074D0D6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1A6D0505-70D7-4170-A8DF-4A8BC3EE24A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6845" y="1849946"/>
            <a:ext cx="2649310" cy="1668676"/>
          </a:xfrm>
        </p:spPr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132B0B8E-70BB-4D9E-9D6A-495739D7F10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41047" y="1605033"/>
            <a:ext cx="1845013" cy="2158503"/>
          </a:xfrm>
        </p:spPr>
      </p:pic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5290D143-1B82-433B-AB88-7598E7F83B5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72572" y="1605033"/>
            <a:ext cx="1746068" cy="2158503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EF89EB1D-D92B-43ED-95CC-1F5E136575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1278" y="3968937"/>
            <a:ext cx="2649310" cy="255624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sz="2540"/>
              <a:t>1.......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/>
              <a:t>2........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/>
              <a:t>3.........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/>
              <a:t>Она говорит по-.....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6B8274D-62A6-4DA7-AB41-5D50DDEC2A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061" y="3968937"/>
            <a:ext cx="2649310" cy="255624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1.......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2........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3.........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Он говорит по-......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EAF2598-D1FC-44E0-BB90-9AC5EFEFBB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171" y="3968937"/>
            <a:ext cx="2649310" cy="296965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1.....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2....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3.....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540" dirty="0"/>
              <a:t>Он ….............по-русски.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C61E766-EE62-4F8C-9082-B1CAAEF5EF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2198" y="2628011"/>
            <a:ext cx="4015273" cy="1601977"/>
          </a:xfrm>
        </p:spPr>
        <p:txBody>
          <a:bodyPr>
            <a:spAutoFit/>
          </a:bodyPr>
          <a:lstStyle/>
          <a:p>
            <a:pPr lvl="0">
              <a:buSzPct val="45000"/>
            </a:pPr>
            <a:r>
              <a:rPr lang="ru-RU" sz="2540" dirty="0"/>
              <a:t>Это Герман Стерлигов, бизнесмен из Москвы.</a:t>
            </a:r>
          </a:p>
          <a:p>
            <a:pPr lvl="0">
              <a:buSzPct val="45000"/>
            </a:pPr>
            <a:r>
              <a:rPr lang="ru-RU" sz="2540" dirty="0"/>
              <a:t>Но теперь (</a:t>
            </a:r>
            <a:r>
              <a:rPr lang="ru-RU" sz="2540" dirty="0" err="1"/>
              <a:t>jetzt</a:t>
            </a:r>
            <a:r>
              <a:rPr lang="ru-RU" sz="2540" dirty="0"/>
              <a:t>) он живёт в деревне.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8F635115-E04A-4DC2-8F7B-AD009E8F941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34189" y="365126"/>
            <a:ext cx="2881161" cy="2158503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58D16-69CF-4EFB-9FA5-C5552E8B3B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30CDE1-CF26-4291-88BB-83BC4CEB10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2900" y="4425814"/>
            <a:ext cx="7444927" cy="2158503"/>
          </a:xfrm>
        </p:spPr>
        <p:txBody>
          <a:bodyPr/>
          <a:lstStyle/>
          <a:p>
            <a:pPr lvl="0">
              <a:buSzPct val="45000"/>
            </a:pPr>
            <a:r>
              <a:rPr lang="ru-RU" sz="2540" dirty="0"/>
              <a:t>Герман говорит по-русски и по-английски. </a:t>
            </a:r>
          </a:p>
          <a:p>
            <a:pPr lvl="0">
              <a:buSzPct val="45000"/>
            </a:pPr>
            <a:r>
              <a:rPr lang="ru-RU" sz="2540" dirty="0"/>
              <a:t>ОН понимает по-французски и по-итальянски.</a:t>
            </a:r>
          </a:p>
          <a:p>
            <a:pPr lvl="0">
              <a:buSzPct val="45000"/>
              <a:buFont typeface="StarSymbol"/>
              <a:buChar char="●"/>
            </a:pPr>
            <a:endParaRPr lang="ru-RU" sz="254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BCE7-EA66-4E4E-A246-49540AFE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B13B58B-9E96-44AD-868C-0FDAA2BD3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320078"/>
            <a:ext cx="4629150" cy="42083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858306C-03E2-4BC9-8435-080557955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43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C0C10-62FA-434D-AFE8-F8DE95E1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E6FF4C-34AB-4095-96AF-281751D69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688306"/>
            <a:ext cx="4629150" cy="34718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9E141E0-2D71-4E02-AB31-5E4E23CB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08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DF9B-0ABE-428C-8603-98F3B5B0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5C9F-CBFF-4669-B4EA-4E378B8F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EFBCCD-310E-4FA5-90FB-70A6BE262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95" y="329793"/>
            <a:ext cx="3364014" cy="56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87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04C25-2DC4-5B1D-B337-8C0F1395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31BCF1-BB93-6E98-B058-34B0ECC3D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787564-4EA0-99A3-A991-6524E77E9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5BA3CEB-B3EC-3FC8-14AC-C964B54C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b="4134"/>
          <a:stretch>
            <a:fillRect/>
          </a:stretch>
        </p:blipFill>
        <p:spPr bwMode="auto">
          <a:xfrm>
            <a:off x="539750" y="333375"/>
            <a:ext cx="8128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1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BADFB-61FD-55E8-CC1E-0E059E4D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</a:rPr>
              <a:t>Как тебя зовут?</a:t>
            </a:r>
            <a:endParaRPr lang="it-IT" sz="6600" b="1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11C87C-6DEC-CE34-E725-AD864D5E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90E1A2-4C18-0F78-CF8D-8834B8DE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166118-132E-4BA1-A601-228D3F0A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>
                <a:solidFill>
                  <a:srgbClr val="FF0000"/>
                </a:solidFill>
              </a:rPr>
              <a:t>                                 я иду  </a:t>
            </a:r>
            <a:r>
              <a:rPr lang="ru-RU" sz="7200" b="1" dirty="0">
                <a:solidFill>
                  <a:srgbClr val="FF0000"/>
                </a:solidFill>
              </a:rPr>
              <a:t>из</a:t>
            </a:r>
            <a:endParaRPr lang="ru-RU" sz="4500" b="1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C6D9C-ED62-4A02-885D-4E49C4A861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комната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туалет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университет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магазин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квартира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дом</a:t>
            </a:r>
          </a:p>
          <a:p>
            <a:endParaRPr lang="ru-RU" sz="3600" b="1" dirty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68FA1DF-3984-4264-897D-547D783AFA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комнаты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туалета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университета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магазина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квартиры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дома</a:t>
            </a:r>
          </a:p>
          <a:p>
            <a:endParaRPr lang="ru-RU" sz="3600" b="1" dirty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11EA905-E826-4D1A-8DEC-093F246E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zolotareva_rulit</a:t>
            </a: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25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75EE8BB-69F8-44C9-9866-793817EA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4D99A27D-A7DC-4470-9945-78A99F25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59417"/>
              </p:ext>
            </p:extLst>
          </p:nvPr>
        </p:nvGraphicFramePr>
        <p:xfrm>
          <a:off x="637953" y="546831"/>
          <a:ext cx="8304030" cy="576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05">
                  <a:extLst>
                    <a:ext uri="{9D8B030D-6E8A-4147-A177-3AD203B41FA5}">
                      <a16:colId xmlns:a16="http://schemas.microsoft.com/office/drawing/2014/main" val="4004773244"/>
                    </a:ext>
                  </a:extLst>
                </a:gridCol>
                <a:gridCol w="1384005">
                  <a:extLst>
                    <a:ext uri="{9D8B030D-6E8A-4147-A177-3AD203B41FA5}">
                      <a16:colId xmlns:a16="http://schemas.microsoft.com/office/drawing/2014/main" val="1283297017"/>
                    </a:ext>
                  </a:extLst>
                </a:gridCol>
                <a:gridCol w="1384005">
                  <a:extLst>
                    <a:ext uri="{9D8B030D-6E8A-4147-A177-3AD203B41FA5}">
                      <a16:colId xmlns:a16="http://schemas.microsoft.com/office/drawing/2014/main" val="4169046494"/>
                    </a:ext>
                  </a:extLst>
                </a:gridCol>
                <a:gridCol w="1384005">
                  <a:extLst>
                    <a:ext uri="{9D8B030D-6E8A-4147-A177-3AD203B41FA5}">
                      <a16:colId xmlns:a16="http://schemas.microsoft.com/office/drawing/2014/main" val="176457379"/>
                    </a:ext>
                  </a:extLst>
                </a:gridCol>
                <a:gridCol w="1384005">
                  <a:extLst>
                    <a:ext uri="{9D8B030D-6E8A-4147-A177-3AD203B41FA5}">
                      <a16:colId xmlns:a16="http://schemas.microsoft.com/office/drawing/2014/main" val="1295680698"/>
                    </a:ext>
                  </a:extLst>
                </a:gridCol>
                <a:gridCol w="1384005">
                  <a:extLst>
                    <a:ext uri="{9D8B030D-6E8A-4147-A177-3AD203B41FA5}">
                      <a16:colId xmlns:a16="http://schemas.microsoft.com/office/drawing/2014/main" val="3013635423"/>
                    </a:ext>
                  </a:extLst>
                </a:gridCol>
              </a:tblGrid>
              <a:tr h="809593">
                <a:tc>
                  <a:txBody>
                    <a:bodyPr/>
                    <a:lstStyle/>
                    <a:p>
                      <a:r>
                        <a:rPr lang="en-US" sz="2000" dirty="0"/>
                        <a:t>genus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rgbClr val="002060"/>
                          </a:solidFill>
                        </a:rPr>
                        <a:t>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</a:rPr>
                        <a:t>она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rgbClr val="FFFF00"/>
                          </a:solidFill>
                        </a:rPr>
                        <a:t>оно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87531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1800" dirty="0" err="1"/>
                        <a:t>nominativ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42200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1800" dirty="0" err="1"/>
                        <a:t>genitiv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тебя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92875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1800" dirty="0" err="1"/>
                        <a:t>dativ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тебе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ему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66283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1800" dirty="0" err="1"/>
                        <a:t>akkusativ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/>
                        <a:t>меня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/>
                        <a:t>тебя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05841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1800" dirty="0"/>
                        <a:t>instrumental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мною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тобой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3752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prepositiv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обо </a:t>
                      </a:r>
                      <a:r>
                        <a:rPr lang="ru-RU" sz="2800" dirty="0"/>
                        <a:t>мне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тебе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42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0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75EE8BB-69F8-44C9-9866-793817EA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4D99A27D-A7DC-4470-9945-78A99F25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02815"/>
              </p:ext>
            </p:extLst>
          </p:nvPr>
        </p:nvGraphicFramePr>
        <p:xfrm>
          <a:off x="467833" y="520995"/>
          <a:ext cx="7825560" cy="588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12">
                  <a:extLst>
                    <a:ext uri="{9D8B030D-6E8A-4147-A177-3AD203B41FA5}">
                      <a16:colId xmlns:a16="http://schemas.microsoft.com/office/drawing/2014/main" val="4004773244"/>
                    </a:ext>
                  </a:extLst>
                </a:gridCol>
                <a:gridCol w="1565112">
                  <a:extLst>
                    <a:ext uri="{9D8B030D-6E8A-4147-A177-3AD203B41FA5}">
                      <a16:colId xmlns:a16="http://schemas.microsoft.com/office/drawing/2014/main" val="1283297017"/>
                    </a:ext>
                  </a:extLst>
                </a:gridCol>
                <a:gridCol w="1565112">
                  <a:extLst>
                    <a:ext uri="{9D8B030D-6E8A-4147-A177-3AD203B41FA5}">
                      <a16:colId xmlns:a16="http://schemas.microsoft.com/office/drawing/2014/main" val="4169046494"/>
                    </a:ext>
                  </a:extLst>
                </a:gridCol>
                <a:gridCol w="1565112">
                  <a:extLst>
                    <a:ext uri="{9D8B030D-6E8A-4147-A177-3AD203B41FA5}">
                      <a16:colId xmlns:a16="http://schemas.microsoft.com/office/drawing/2014/main" val="176457379"/>
                    </a:ext>
                  </a:extLst>
                </a:gridCol>
                <a:gridCol w="1565112">
                  <a:extLst>
                    <a:ext uri="{9D8B030D-6E8A-4147-A177-3AD203B41FA5}">
                      <a16:colId xmlns:a16="http://schemas.microsoft.com/office/drawing/2014/main" val="1295680698"/>
                    </a:ext>
                  </a:extLst>
                </a:gridCol>
              </a:tblGrid>
              <a:tr h="809593">
                <a:tc>
                  <a:txBody>
                    <a:bodyPr/>
                    <a:lstStyle/>
                    <a:p>
                      <a:r>
                        <a:rPr lang="en-US" sz="2000" dirty="0"/>
                        <a:t>genus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rgbClr val="00B050"/>
                          </a:solidFill>
                        </a:rPr>
                        <a:t>они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</a:rPr>
                        <a:t>Вы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87531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2000" dirty="0" err="1"/>
                        <a:t>nominativ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42200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2000" dirty="0" err="1"/>
                        <a:t>genitiv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92875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2000" dirty="0" err="1"/>
                        <a:t>dativ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66283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2000" dirty="0" err="1"/>
                        <a:t>akkusativ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05841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2000" dirty="0"/>
                        <a:t>instrumental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3752"/>
                  </a:ext>
                </a:extLst>
              </a:tr>
              <a:tr h="80959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prepositiv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42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3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2743399-A3D4-552B-09C0-A889F00A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WWW.OZRULIT.COM</a:t>
            </a:r>
            <a:endParaRPr lang="ru-RU"/>
          </a:p>
        </p:txBody>
      </p:sp>
      <p:pic>
        <p:nvPicPr>
          <p:cNvPr id="3" name="Medien14 - Trim">
            <a:hlinkClick r:id="" action="ppaction://media"/>
            <a:extLst>
              <a:ext uri="{FF2B5EF4-FFF2-40B4-BE49-F238E27FC236}">
                <a16:creationId xmlns:a16="http://schemas.microsoft.com/office/drawing/2014/main" id="{829B96B6-63D2-CE08-61AD-B447074AFC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458" y="853887"/>
            <a:ext cx="7853083" cy="4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99C09385-D827-44F3-AD7B-FAD1112EED67}"/>
              </a:ext>
            </a:extLst>
          </p:cNvPr>
          <p:cNvPicPr>
            <a:picLocks noGrp="1" noChangeAspect="1"/>
          </p:cNvPicPr>
          <p:nvPr>
            <p:ph idx="4294967295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2042" y="2166376"/>
            <a:ext cx="3810199" cy="2419072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AAA27C4-20B6-4D3A-B78C-7E49240D2B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42" y="2420905"/>
            <a:ext cx="3810199" cy="1793311"/>
          </a:xfrm>
        </p:spPr>
        <p:txBody>
          <a:bodyPr>
            <a:spAutoFit/>
          </a:bodyPr>
          <a:lstStyle/>
          <a:p>
            <a:pPr marL="0" lvl="0" indent="0">
              <a:buClr>
                <a:srgbClr val="0000FF"/>
              </a:buClr>
              <a:buSzPct val="45000"/>
              <a:buNone/>
            </a:pPr>
            <a:r>
              <a:rPr lang="en-US" sz="3600" b="1" dirty="0" err="1">
                <a:solidFill>
                  <a:srgbClr val="23FF23"/>
                </a:solidFill>
                <a:latin typeface="Garamond" panose="02020404030301010803" pitchFamily="18" charset="0"/>
              </a:rPr>
              <a:t>Откуда</a:t>
            </a:r>
            <a:r>
              <a:rPr lang="en-US" sz="3600" b="1" dirty="0">
                <a:solidFill>
                  <a:srgbClr val="23FF23"/>
                </a:solidFill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solidFill>
                  <a:srgbClr val="23FF23"/>
                </a:solidFill>
                <a:latin typeface="Garamond" panose="02020404030301010803" pitchFamily="18" charset="0"/>
              </a:rPr>
              <a:t>ты</a:t>
            </a:r>
            <a:r>
              <a:rPr lang="en-US" sz="3600" b="1" dirty="0">
                <a:solidFill>
                  <a:srgbClr val="23FF23"/>
                </a:solidFill>
                <a:latin typeface="Garamond" panose="02020404030301010803" pitchFamily="18" charset="0"/>
              </a:rPr>
              <a:t>?</a:t>
            </a:r>
          </a:p>
          <a:p>
            <a:pPr marL="0" lvl="0" indent="0">
              <a:buClr>
                <a:srgbClr val="0000FF"/>
              </a:buClr>
              <a:buSzPct val="45000"/>
              <a:buNone/>
            </a:pPr>
            <a:r>
              <a:rPr lang="en-US" sz="3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Откуда</a:t>
            </a:r>
            <a:r>
              <a:rPr lang="en-US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Вы</a:t>
            </a:r>
            <a:r>
              <a:rPr lang="en-US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</a:p>
          <a:p>
            <a:pPr marL="0" lvl="0" indent="0">
              <a:buClr>
                <a:srgbClr val="0000FF"/>
              </a:buClr>
              <a:buSzPct val="45000"/>
              <a:buNone/>
            </a:pPr>
            <a:r>
              <a:rPr lang="en-US" sz="3600" b="1" dirty="0">
                <a:solidFill>
                  <a:srgbClr val="00DCFF"/>
                </a:solidFill>
                <a:latin typeface="Garamond" panose="02020404030301010803" pitchFamily="18" charset="0"/>
              </a:rPr>
              <a:t>Я </a:t>
            </a:r>
            <a:r>
              <a:rPr lang="en-US" sz="3600" b="1" dirty="0" err="1">
                <a:solidFill>
                  <a:srgbClr val="00DCFF"/>
                </a:solidFill>
                <a:latin typeface="Garamond" panose="02020404030301010803" pitchFamily="18" charset="0"/>
              </a:rPr>
              <a:t>из</a:t>
            </a:r>
            <a:r>
              <a:rPr lang="en-US" sz="3600" b="1" dirty="0">
                <a:solidFill>
                  <a:srgbClr val="00DCFF"/>
                </a:solidFill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solidFill>
                  <a:srgbClr val="00DCFF"/>
                </a:solidFill>
                <a:latin typeface="Garamond" panose="02020404030301010803" pitchFamily="18" charset="0"/>
              </a:rPr>
              <a:t>Москвы</a:t>
            </a:r>
            <a:r>
              <a:rPr lang="en-US" sz="3600" b="1" dirty="0">
                <a:solidFill>
                  <a:srgbClr val="00DCFF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AD7D3A-4339-4E7A-9C51-7528F10A7C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Garamond" panose="02020404030301010803" pitchFamily="18" charset="0"/>
              </a:rPr>
              <a:t>ОТК</a:t>
            </a:r>
            <a:r>
              <a:rPr lang="ru-RU" sz="4800" b="1" i="1" dirty="0">
                <a:latin typeface="Garamond" panose="02020404030301010803" pitchFamily="18" charset="0"/>
              </a:rPr>
              <a:t>У</a:t>
            </a:r>
            <a:r>
              <a:rPr lang="ru-RU" sz="4800" b="1" dirty="0">
                <a:latin typeface="Garamond" panose="02020404030301010803" pitchFamily="18" charset="0"/>
              </a:rPr>
              <a:t>ДА?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E6D4F2A4-97EA-46A2-9A1A-F67FFFF41EF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05151" y="2166375"/>
            <a:ext cx="3810199" cy="2419072"/>
          </a:xfrm>
        </p:spPr>
      </p:pic>
      <p:pic>
        <p:nvPicPr>
          <p:cNvPr id="2050" name="Imagen 9" descr="MC900431995[1]">
            <a:extLst>
              <a:ext uri="{FF2B5EF4-FFF2-40B4-BE49-F238E27FC236}">
                <a16:creationId xmlns:a16="http://schemas.microsoft.com/office/drawing/2014/main" id="{C930DE46-D42D-5C03-2C40-701EDF78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610250" y="32701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C8FAA5-A429-48BF-8755-5D6CE9F76227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93548261"/>
              </p:ext>
            </p:extLst>
          </p:nvPr>
        </p:nvGraphicFramePr>
        <p:xfrm>
          <a:off x="733646" y="215160"/>
          <a:ext cx="7899365" cy="8013388"/>
        </p:xfrm>
        <a:graphic>
          <a:graphicData uri="http://schemas.openxmlformats.org/drawingml/2006/table">
            <a:tbl>
              <a:tblPr firstRow="1" bandRow="1"/>
              <a:tblGrid>
                <a:gridCol w="3717171">
                  <a:extLst>
                    <a:ext uri="{9D8B030D-6E8A-4147-A177-3AD203B41FA5}">
                      <a16:colId xmlns:a16="http://schemas.microsoft.com/office/drawing/2014/main" val="2965057047"/>
                    </a:ext>
                  </a:extLst>
                </a:gridCol>
                <a:gridCol w="725819">
                  <a:extLst>
                    <a:ext uri="{9D8B030D-6E8A-4147-A177-3AD203B41FA5}">
                      <a16:colId xmlns:a16="http://schemas.microsoft.com/office/drawing/2014/main" val="427580968"/>
                    </a:ext>
                  </a:extLst>
                </a:gridCol>
                <a:gridCol w="3456375">
                  <a:extLst>
                    <a:ext uri="{9D8B030D-6E8A-4147-A177-3AD203B41FA5}">
                      <a16:colId xmlns:a16="http://schemas.microsoft.com/office/drawing/2014/main" val="1508256674"/>
                    </a:ext>
                  </a:extLst>
                </a:gridCol>
              </a:tblGrid>
              <a:tr h="55987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  <a:tabLst/>
                      </a:pPr>
                      <a:endParaRPr lang="ru-RU" sz="1600" b="0" i="0" u="none" strike="noStrike" kern="120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300" b="0" i="0" u="none" strike="noStrike" kern="120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600" b="0" i="0" u="none" strike="noStrike" kern="120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300" b="0" i="1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Genitive singular feminine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2829714397"/>
                  </a:ext>
                </a:extLst>
              </a:tr>
              <a:tr h="6039495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странА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highlight>
                          <a:srgbClr val="FFFF00"/>
                        </a:highlight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Россия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Италия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Австрия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Голландия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Испания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Польша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Москва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Тула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ВеронА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Лана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Венеция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Флоренция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Брешия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Варшава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>
                    <a:solidFill>
                      <a:srgbClr val="FF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highlight>
                            <a:srgbClr val="00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из</a:t>
                      </a:r>
                    </a:p>
                  </a:txBody>
                  <a:tcPr marL="82944" marR="82944" marT="41472" marB="41472">
                    <a:solidFill>
                      <a:srgbClr val="FF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странЫ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highlight>
                          <a:srgbClr val="FFFF00"/>
                        </a:highlight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РоссиИ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ИталиИ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АвстриИ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ГолландиИ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ИспаниИ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ПольшИ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МосквЫ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ТулЫ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ВеронЫ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ЛанЫ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ВенециИ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 err="1">
                          <a:ln>
                            <a:noFill/>
                          </a:ln>
                          <a:latin typeface="Garamond" panose="02020404030301010803" pitchFamily="18" charset="0"/>
                          <a:ea typeface="Microsoft YaHei" pitchFamily="2"/>
                          <a:cs typeface="Mangal" pitchFamily="2"/>
                        </a:rPr>
                        <a:t>ФлоренциИ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3300" b="1" i="0" u="none" strike="noStrike" kern="1200" dirty="0">
                        <a:ln>
                          <a:noFill/>
                        </a:ln>
                        <a:latin typeface="Garamond" panose="02020404030301010803" pitchFamily="18" charset="0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>
                    <a:solidFill>
                      <a:srgbClr val="FF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3232"/>
                  </a:ext>
                </a:extLst>
              </a:tr>
              <a:tr h="33177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300" b="0" i="1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6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300" b="0" i="1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2806658362"/>
                  </a:ext>
                </a:extLst>
              </a:tr>
              <a:tr h="93966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300" b="0" i="0" u="none" strike="noStrike" kern="120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3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3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32847311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659</Words>
  <Application>Microsoft Office PowerPoint</Application>
  <PresentationFormat>Bildschirmpräsentation (4:3)</PresentationFormat>
  <Paragraphs>310</Paragraphs>
  <Slides>40</Slides>
  <Notes>13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Georgia</vt:lpstr>
      <vt:lpstr>StarSymbol</vt:lpstr>
      <vt:lpstr>Тема Office</vt:lpstr>
      <vt:lpstr>1_Тема Office</vt:lpstr>
      <vt:lpstr>PowerPoint-Präsentation</vt:lpstr>
      <vt:lpstr>PowerPoint-Präsentation</vt:lpstr>
      <vt:lpstr>   Я МЕНЯ ЗОВУТ  ТЫ  ТЕБЯ ЗОВУТ  mich =меня= mi dich=тебя=ti   </vt:lpstr>
      <vt:lpstr>Как тебя зовут?</vt:lpstr>
      <vt:lpstr>PowerPoint-Präsentation</vt:lpstr>
      <vt:lpstr>PowerPoint-Präsentation</vt:lpstr>
      <vt:lpstr>PowerPoint-Präsentation</vt:lpstr>
      <vt:lpstr>ОТКУДА?</vt:lpstr>
      <vt:lpstr>PowerPoint-Präsentation</vt:lpstr>
      <vt:lpstr>PowerPoint-Präsentation</vt:lpstr>
      <vt:lpstr>PowerPoint-Präsentation</vt:lpstr>
      <vt:lpstr>                                ты из</vt:lpstr>
      <vt:lpstr>Из России</vt:lpstr>
      <vt:lpstr>Из Англии</vt:lpstr>
      <vt:lpstr>Из Италии</vt:lpstr>
      <vt:lpstr>Из Америки</vt:lpstr>
      <vt:lpstr>Из Франции</vt:lpstr>
      <vt:lpstr>Из Египта</vt:lpstr>
      <vt:lpstr>Из Индии</vt:lpstr>
      <vt:lpstr>Из Китая</vt:lpstr>
      <vt:lpstr>Из Австралии</vt:lpstr>
      <vt:lpstr>PowerPoint-Präsentation</vt:lpstr>
      <vt:lpstr>PowerPoint-Präsentation</vt:lpstr>
      <vt:lpstr>Из Москвы</vt:lpstr>
      <vt:lpstr>Из Пизы</vt:lpstr>
      <vt:lpstr>Из Петербурга</vt:lpstr>
      <vt:lpstr>Из Тироля</vt:lpstr>
      <vt:lpstr>PowerPoint-Präsentation</vt:lpstr>
      <vt:lpstr>Давид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         я иду  из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zolotareva</dc:creator>
  <cp:lastModifiedBy>olga zolotareva</cp:lastModifiedBy>
  <cp:revision>28</cp:revision>
  <dcterms:created xsi:type="dcterms:W3CDTF">2023-10-10T08:50:20Z</dcterms:created>
  <dcterms:modified xsi:type="dcterms:W3CDTF">2023-10-12T11:08:55Z</dcterms:modified>
</cp:coreProperties>
</file>