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75" r:id="rId4"/>
    <p:sldId id="274" r:id="rId5"/>
    <p:sldId id="281" r:id="rId6"/>
    <p:sldId id="263" r:id="rId7"/>
    <p:sldId id="262" r:id="rId8"/>
    <p:sldId id="258" r:id="rId9"/>
    <p:sldId id="264" r:id="rId10"/>
    <p:sldId id="268" r:id="rId11"/>
    <p:sldId id="266" r:id="rId12"/>
    <p:sldId id="271" r:id="rId13"/>
    <p:sldId id="265" r:id="rId14"/>
    <p:sldId id="261" r:id="rId15"/>
    <p:sldId id="260" r:id="rId16"/>
    <p:sldId id="270" r:id="rId17"/>
    <p:sldId id="269" r:id="rId18"/>
    <p:sldId id="279" r:id="rId19"/>
    <p:sldId id="25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14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560B7-B22D-4351-9D3F-79F5827D9BCD}" type="slidenum">
              <a:rPr lang="ru-RU" smtClean="0"/>
              <a:pPr/>
              <a:t>‹#›</a:t>
            </a:fld>
            <a:endParaRPr lang="ru-RU"/>
          </a:p>
        </p:txBody>
      </p:sp>
    </p:spTree>
    <p:extLst>
      <p:ext uri="{BB962C8B-B14F-4D97-AF65-F5344CB8AC3E}">
        <p14:creationId xmlns:p14="http://schemas.microsoft.com/office/powerpoint/2010/main" val="276090573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560B7-B22D-4351-9D3F-79F5827D9BCD}" type="slidenum">
              <a:rPr lang="ru-RU" smtClean="0"/>
              <a:pPr/>
              <a:t>‹#›</a:t>
            </a:fld>
            <a:endParaRPr lang="ru-RU"/>
          </a:p>
        </p:txBody>
      </p:sp>
    </p:spTree>
    <p:extLst>
      <p:ext uri="{BB962C8B-B14F-4D97-AF65-F5344CB8AC3E}">
        <p14:creationId xmlns:p14="http://schemas.microsoft.com/office/powerpoint/2010/main" val="1529463125"/>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560B7-B22D-4351-9D3F-79F5827D9BCD}" type="slidenum">
              <a:rPr lang="ru-RU" smtClean="0"/>
              <a:pPr/>
              <a:t>‹#›</a:t>
            </a:fld>
            <a:endParaRPr lang="ru-RU"/>
          </a:p>
        </p:txBody>
      </p:sp>
    </p:spTree>
    <p:extLst>
      <p:ext uri="{BB962C8B-B14F-4D97-AF65-F5344CB8AC3E}">
        <p14:creationId xmlns:p14="http://schemas.microsoft.com/office/powerpoint/2010/main" val="365592098"/>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D0849F9-3A26-4EF8-B30C-ECA0B6BD6AF5}"/>
              </a:ext>
            </a:extLst>
          </p:cNvPr>
          <p:cNvSpPr>
            <a:spLocks noGrp="1"/>
          </p:cNvSpPr>
          <p:nvPr>
            <p:ph type="dt" sz="half" idx="10"/>
          </p:nvPr>
        </p:nvSpPr>
        <p:spPr/>
        <p:txBody>
          <a:bodyPr/>
          <a:lstStyle>
            <a:lvl1pPr>
              <a:defRPr/>
            </a:lvl1pPr>
          </a:lstStyle>
          <a:p>
            <a:pPr>
              <a:defRPr/>
            </a:pPr>
            <a:fld id="{60364EC3-8DD2-4120-A685-13764F234B91}" type="datetimeFigureOut">
              <a:rPr lang="ru-RU"/>
              <a:pPr>
                <a:defRPr/>
              </a:pPr>
              <a:t>12.04.2022</a:t>
            </a:fld>
            <a:endParaRPr lang="ru-RU"/>
          </a:p>
        </p:txBody>
      </p:sp>
      <p:sp>
        <p:nvSpPr>
          <p:cNvPr id="5" name="Нижний колонтитул 4">
            <a:extLst>
              <a:ext uri="{FF2B5EF4-FFF2-40B4-BE49-F238E27FC236}">
                <a16:creationId xmlns:a16="http://schemas.microsoft.com/office/drawing/2014/main" id="{0EA5DA17-54BF-453A-973D-BB6C99FB6F4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8891E4D-7914-48C2-AF8F-7E33AAC4B8B7}"/>
              </a:ext>
            </a:extLst>
          </p:cNvPr>
          <p:cNvSpPr>
            <a:spLocks noGrp="1"/>
          </p:cNvSpPr>
          <p:nvPr>
            <p:ph type="sldNum" sz="quarter" idx="12"/>
          </p:nvPr>
        </p:nvSpPr>
        <p:spPr/>
        <p:txBody>
          <a:bodyPr/>
          <a:lstStyle>
            <a:lvl1pPr>
              <a:defRPr/>
            </a:lvl1pPr>
          </a:lstStyle>
          <a:p>
            <a:fld id="{C40D2254-5BDD-4D74-8C5B-5B5B65BF842D}" type="slidenum">
              <a:rPr lang="ru-RU" altLang="ru-RU"/>
              <a:pPr/>
              <a:t>‹#›</a:t>
            </a:fld>
            <a:endParaRPr lang="ru-RU" altLang="ru-RU"/>
          </a:p>
        </p:txBody>
      </p:sp>
    </p:spTree>
    <p:extLst>
      <p:ext uri="{BB962C8B-B14F-4D97-AF65-F5344CB8AC3E}">
        <p14:creationId xmlns:p14="http://schemas.microsoft.com/office/powerpoint/2010/main" val="2828461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CBAD0D-81B2-4EE3-9FCC-7FFD69257F41}"/>
              </a:ext>
            </a:extLst>
          </p:cNvPr>
          <p:cNvSpPr>
            <a:spLocks noGrp="1"/>
          </p:cNvSpPr>
          <p:nvPr>
            <p:ph type="dt" sz="half" idx="10"/>
          </p:nvPr>
        </p:nvSpPr>
        <p:spPr/>
        <p:txBody>
          <a:bodyPr/>
          <a:lstStyle>
            <a:lvl1pPr>
              <a:defRPr/>
            </a:lvl1pPr>
          </a:lstStyle>
          <a:p>
            <a:pPr>
              <a:defRPr/>
            </a:pPr>
            <a:fld id="{FCCF7C5C-47F8-482E-A219-2F89A4D1A86C}" type="datetimeFigureOut">
              <a:rPr lang="ru-RU"/>
              <a:pPr>
                <a:defRPr/>
              </a:pPr>
              <a:t>12.04.2022</a:t>
            </a:fld>
            <a:endParaRPr lang="ru-RU"/>
          </a:p>
        </p:txBody>
      </p:sp>
      <p:sp>
        <p:nvSpPr>
          <p:cNvPr id="5" name="Нижний колонтитул 4">
            <a:extLst>
              <a:ext uri="{FF2B5EF4-FFF2-40B4-BE49-F238E27FC236}">
                <a16:creationId xmlns:a16="http://schemas.microsoft.com/office/drawing/2014/main" id="{62A3BBCF-9731-48C9-9CCB-1E69A6B61E3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A19E4A57-A9AD-41EC-A45B-982E17375F4B}"/>
              </a:ext>
            </a:extLst>
          </p:cNvPr>
          <p:cNvSpPr>
            <a:spLocks noGrp="1"/>
          </p:cNvSpPr>
          <p:nvPr>
            <p:ph type="sldNum" sz="quarter" idx="12"/>
          </p:nvPr>
        </p:nvSpPr>
        <p:spPr/>
        <p:txBody>
          <a:bodyPr/>
          <a:lstStyle>
            <a:lvl1pPr>
              <a:defRPr/>
            </a:lvl1pPr>
          </a:lstStyle>
          <a:p>
            <a:fld id="{2C178764-860F-425C-A273-BAEB3DEE95D2}" type="slidenum">
              <a:rPr lang="ru-RU" altLang="ru-RU"/>
              <a:pPr/>
              <a:t>‹#›</a:t>
            </a:fld>
            <a:endParaRPr lang="ru-RU" altLang="ru-RU"/>
          </a:p>
        </p:txBody>
      </p:sp>
    </p:spTree>
    <p:extLst>
      <p:ext uri="{BB962C8B-B14F-4D97-AF65-F5344CB8AC3E}">
        <p14:creationId xmlns:p14="http://schemas.microsoft.com/office/powerpoint/2010/main" val="351893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15D4FAC-19AC-4A1F-97C7-CE9CC3C63280}"/>
              </a:ext>
            </a:extLst>
          </p:cNvPr>
          <p:cNvSpPr>
            <a:spLocks noGrp="1"/>
          </p:cNvSpPr>
          <p:nvPr>
            <p:ph type="dt" sz="half" idx="10"/>
          </p:nvPr>
        </p:nvSpPr>
        <p:spPr/>
        <p:txBody>
          <a:bodyPr/>
          <a:lstStyle>
            <a:lvl1pPr>
              <a:defRPr/>
            </a:lvl1pPr>
          </a:lstStyle>
          <a:p>
            <a:pPr>
              <a:defRPr/>
            </a:pPr>
            <a:fld id="{FA26342D-DF95-46C8-A043-C732FD7D9D1A}" type="datetimeFigureOut">
              <a:rPr lang="ru-RU"/>
              <a:pPr>
                <a:defRPr/>
              </a:pPr>
              <a:t>12.04.2022</a:t>
            </a:fld>
            <a:endParaRPr lang="ru-RU"/>
          </a:p>
        </p:txBody>
      </p:sp>
      <p:sp>
        <p:nvSpPr>
          <p:cNvPr id="5" name="Нижний колонтитул 4">
            <a:extLst>
              <a:ext uri="{FF2B5EF4-FFF2-40B4-BE49-F238E27FC236}">
                <a16:creationId xmlns:a16="http://schemas.microsoft.com/office/drawing/2014/main" id="{62CB0431-648D-4576-B70B-F19C8E3AA6D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16D271E8-2797-4FE9-8747-94A51BE4D40C}"/>
              </a:ext>
            </a:extLst>
          </p:cNvPr>
          <p:cNvSpPr>
            <a:spLocks noGrp="1"/>
          </p:cNvSpPr>
          <p:nvPr>
            <p:ph type="sldNum" sz="quarter" idx="12"/>
          </p:nvPr>
        </p:nvSpPr>
        <p:spPr/>
        <p:txBody>
          <a:bodyPr/>
          <a:lstStyle>
            <a:lvl1pPr>
              <a:defRPr/>
            </a:lvl1pPr>
          </a:lstStyle>
          <a:p>
            <a:fld id="{9DB8ECB5-B5F8-4C99-A865-67A55DC51300}" type="slidenum">
              <a:rPr lang="ru-RU" altLang="ru-RU"/>
              <a:pPr/>
              <a:t>‹#›</a:t>
            </a:fld>
            <a:endParaRPr lang="ru-RU" altLang="ru-RU"/>
          </a:p>
        </p:txBody>
      </p:sp>
    </p:spTree>
    <p:extLst>
      <p:ext uri="{BB962C8B-B14F-4D97-AF65-F5344CB8AC3E}">
        <p14:creationId xmlns:p14="http://schemas.microsoft.com/office/powerpoint/2010/main" val="3463754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4462B08B-156E-4C86-BDAE-7A34AE0A80B9}"/>
              </a:ext>
            </a:extLst>
          </p:cNvPr>
          <p:cNvSpPr>
            <a:spLocks noGrp="1"/>
          </p:cNvSpPr>
          <p:nvPr>
            <p:ph type="dt" sz="half" idx="10"/>
          </p:nvPr>
        </p:nvSpPr>
        <p:spPr/>
        <p:txBody>
          <a:bodyPr/>
          <a:lstStyle>
            <a:lvl1pPr>
              <a:defRPr/>
            </a:lvl1pPr>
          </a:lstStyle>
          <a:p>
            <a:pPr>
              <a:defRPr/>
            </a:pPr>
            <a:fld id="{78FF03E6-0300-4EAA-8603-47A19369FDF8}" type="datetimeFigureOut">
              <a:rPr lang="ru-RU"/>
              <a:pPr>
                <a:defRPr/>
              </a:pPr>
              <a:t>12.04.2022</a:t>
            </a:fld>
            <a:endParaRPr lang="ru-RU"/>
          </a:p>
        </p:txBody>
      </p:sp>
      <p:sp>
        <p:nvSpPr>
          <p:cNvPr id="6" name="Нижний колонтитул 4">
            <a:extLst>
              <a:ext uri="{FF2B5EF4-FFF2-40B4-BE49-F238E27FC236}">
                <a16:creationId xmlns:a16="http://schemas.microsoft.com/office/drawing/2014/main" id="{51B15C60-AE66-4C2E-BD2B-4A82F50500A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0BFCE141-189E-4872-B7BD-EA8D1BAC208A}"/>
              </a:ext>
            </a:extLst>
          </p:cNvPr>
          <p:cNvSpPr>
            <a:spLocks noGrp="1"/>
          </p:cNvSpPr>
          <p:nvPr>
            <p:ph type="sldNum" sz="quarter" idx="12"/>
          </p:nvPr>
        </p:nvSpPr>
        <p:spPr/>
        <p:txBody>
          <a:bodyPr/>
          <a:lstStyle>
            <a:lvl1pPr>
              <a:defRPr/>
            </a:lvl1pPr>
          </a:lstStyle>
          <a:p>
            <a:fld id="{F4CB48B2-3C64-43CD-9207-86DDB93DB9FA}" type="slidenum">
              <a:rPr lang="ru-RU" altLang="ru-RU"/>
              <a:pPr/>
              <a:t>‹#›</a:t>
            </a:fld>
            <a:endParaRPr lang="ru-RU" altLang="ru-RU"/>
          </a:p>
        </p:txBody>
      </p:sp>
    </p:spTree>
    <p:extLst>
      <p:ext uri="{BB962C8B-B14F-4D97-AF65-F5344CB8AC3E}">
        <p14:creationId xmlns:p14="http://schemas.microsoft.com/office/powerpoint/2010/main" val="2928648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40D8992F-3C59-4917-9155-CAE24E46FB94}"/>
              </a:ext>
            </a:extLst>
          </p:cNvPr>
          <p:cNvSpPr>
            <a:spLocks noGrp="1"/>
          </p:cNvSpPr>
          <p:nvPr>
            <p:ph type="dt" sz="half" idx="10"/>
          </p:nvPr>
        </p:nvSpPr>
        <p:spPr/>
        <p:txBody>
          <a:bodyPr/>
          <a:lstStyle>
            <a:lvl1pPr>
              <a:defRPr/>
            </a:lvl1pPr>
          </a:lstStyle>
          <a:p>
            <a:pPr>
              <a:defRPr/>
            </a:pPr>
            <a:fld id="{EBA894DB-9F89-46DD-93E0-D2E357EA1416}" type="datetimeFigureOut">
              <a:rPr lang="ru-RU"/>
              <a:pPr>
                <a:defRPr/>
              </a:pPr>
              <a:t>12.04.2022</a:t>
            </a:fld>
            <a:endParaRPr lang="ru-RU"/>
          </a:p>
        </p:txBody>
      </p:sp>
      <p:sp>
        <p:nvSpPr>
          <p:cNvPr id="8" name="Нижний колонтитул 4">
            <a:extLst>
              <a:ext uri="{FF2B5EF4-FFF2-40B4-BE49-F238E27FC236}">
                <a16:creationId xmlns:a16="http://schemas.microsoft.com/office/drawing/2014/main" id="{7D929822-BB11-4AA3-98D6-3F96D82C13BE}"/>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1E6B9C2C-26E1-4612-BE9D-9136D0FEBB5B}"/>
              </a:ext>
            </a:extLst>
          </p:cNvPr>
          <p:cNvSpPr>
            <a:spLocks noGrp="1"/>
          </p:cNvSpPr>
          <p:nvPr>
            <p:ph type="sldNum" sz="quarter" idx="12"/>
          </p:nvPr>
        </p:nvSpPr>
        <p:spPr/>
        <p:txBody>
          <a:bodyPr/>
          <a:lstStyle>
            <a:lvl1pPr>
              <a:defRPr/>
            </a:lvl1pPr>
          </a:lstStyle>
          <a:p>
            <a:fld id="{B557B057-0BBA-4DB5-BED9-F2D66AB453A3}" type="slidenum">
              <a:rPr lang="ru-RU" altLang="ru-RU"/>
              <a:pPr/>
              <a:t>‹#›</a:t>
            </a:fld>
            <a:endParaRPr lang="ru-RU" altLang="ru-RU"/>
          </a:p>
        </p:txBody>
      </p:sp>
    </p:spTree>
    <p:extLst>
      <p:ext uri="{BB962C8B-B14F-4D97-AF65-F5344CB8AC3E}">
        <p14:creationId xmlns:p14="http://schemas.microsoft.com/office/powerpoint/2010/main" val="174024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84C05DB6-0F37-49C3-829B-2FEB247EDBDD}"/>
              </a:ext>
            </a:extLst>
          </p:cNvPr>
          <p:cNvSpPr>
            <a:spLocks noGrp="1"/>
          </p:cNvSpPr>
          <p:nvPr>
            <p:ph type="dt" sz="half" idx="10"/>
          </p:nvPr>
        </p:nvSpPr>
        <p:spPr/>
        <p:txBody>
          <a:bodyPr/>
          <a:lstStyle>
            <a:lvl1pPr>
              <a:defRPr/>
            </a:lvl1pPr>
          </a:lstStyle>
          <a:p>
            <a:pPr>
              <a:defRPr/>
            </a:pPr>
            <a:fld id="{9467B8CF-47BA-435F-AF89-0C48E865330A}" type="datetimeFigureOut">
              <a:rPr lang="ru-RU"/>
              <a:pPr>
                <a:defRPr/>
              </a:pPr>
              <a:t>12.04.2022</a:t>
            </a:fld>
            <a:endParaRPr lang="ru-RU"/>
          </a:p>
        </p:txBody>
      </p:sp>
      <p:sp>
        <p:nvSpPr>
          <p:cNvPr id="4" name="Нижний колонтитул 4">
            <a:extLst>
              <a:ext uri="{FF2B5EF4-FFF2-40B4-BE49-F238E27FC236}">
                <a16:creationId xmlns:a16="http://schemas.microsoft.com/office/drawing/2014/main" id="{1ECF651F-E4C9-4FE3-9C8E-3B93F24D3017}"/>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A5AE3F8E-6320-494A-8F90-8105EB49E772}"/>
              </a:ext>
            </a:extLst>
          </p:cNvPr>
          <p:cNvSpPr>
            <a:spLocks noGrp="1"/>
          </p:cNvSpPr>
          <p:nvPr>
            <p:ph type="sldNum" sz="quarter" idx="12"/>
          </p:nvPr>
        </p:nvSpPr>
        <p:spPr/>
        <p:txBody>
          <a:bodyPr/>
          <a:lstStyle>
            <a:lvl1pPr>
              <a:defRPr/>
            </a:lvl1pPr>
          </a:lstStyle>
          <a:p>
            <a:fld id="{96E2AA4C-B1F2-489C-B30E-CCD6DB63C96C}" type="slidenum">
              <a:rPr lang="ru-RU" altLang="ru-RU"/>
              <a:pPr/>
              <a:t>‹#›</a:t>
            </a:fld>
            <a:endParaRPr lang="ru-RU" altLang="ru-RU"/>
          </a:p>
        </p:txBody>
      </p:sp>
    </p:spTree>
    <p:extLst>
      <p:ext uri="{BB962C8B-B14F-4D97-AF65-F5344CB8AC3E}">
        <p14:creationId xmlns:p14="http://schemas.microsoft.com/office/powerpoint/2010/main" val="2642781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793D1C14-ADB3-4A36-AA9B-9BC02AFF6CBB}"/>
              </a:ext>
            </a:extLst>
          </p:cNvPr>
          <p:cNvSpPr>
            <a:spLocks noGrp="1"/>
          </p:cNvSpPr>
          <p:nvPr>
            <p:ph type="dt" sz="half" idx="10"/>
          </p:nvPr>
        </p:nvSpPr>
        <p:spPr/>
        <p:txBody>
          <a:bodyPr/>
          <a:lstStyle>
            <a:lvl1pPr>
              <a:defRPr/>
            </a:lvl1pPr>
          </a:lstStyle>
          <a:p>
            <a:pPr>
              <a:defRPr/>
            </a:pPr>
            <a:fld id="{132D7171-76F9-4BD0-BAB3-C1814228B65D}" type="datetimeFigureOut">
              <a:rPr lang="ru-RU"/>
              <a:pPr>
                <a:defRPr/>
              </a:pPr>
              <a:t>12.04.2022</a:t>
            </a:fld>
            <a:endParaRPr lang="ru-RU"/>
          </a:p>
        </p:txBody>
      </p:sp>
      <p:sp>
        <p:nvSpPr>
          <p:cNvPr id="3" name="Нижний колонтитул 4">
            <a:extLst>
              <a:ext uri="{FF2B5EF4-FFF2-40B4-BE49-F238E27FC236}">
                <a16:creationId xmlns:a16="http://schemas.microsoft.com/office/drawing/2014/main" id="{7151AE35-2D2F-4948-BC06-FE6900902506}"/>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03DA3EA3-8504-447E-84A0-8CAB27A8F694}"/>
              </a:ext>
            </a:extLst>
          </p:cNvPr>
          <p:cNvSpPr>
            <a:spLocks noGrp="1"/>
          </p:cNvSpPr>
          <p:nvPr>
            <p:ph type="sldNum" sz="quarter" idx="12"/>
          </p:nvPr>
        </p:nvSpPr>
        <p:spPr/>
        <p:txBody>
          <a:bodyPr/>
          <a:lstStyle>
            <a:lvl1pPr>
              <a:defRPr/>
            </a:lvl1pPr>
          </a:lstStyle>
          <a:p>
            <a:fld id="{F9088421-D26F-43F8-83CA-2CB9459E67F0}" type="slidenum">
              <a:rPr lang="ru-RU" altLang="ru-RU"/>
              <a:pPr/>
              <a:t>‹#›</a:t>
            </a:fld>
            <a:endParaRPr lang="ru-RU" altLang="ru-RU"/>
          </a:p>
        </p:txBody>
      </p:sp>
    </p:spTree>
    <p:extLst>
      <p:ext uri="{BB962C8B-B14F-4D97-AF65-F5344CB8AC3E}">
        <p14:creationId xmlns:p14="http://schemas.microsoft.com/office/powerpoint/2010/main" val="3367307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406841DC-E148-4A12-8196-82FAE917188C}"/>
              </a:ext>
            </a:extLst>
          </p:cNvPr>
          <p:cNvSpPr>
            <a:spLocks noGrp="1"/>
          </p:cNvSpPr>
          <p:nvPr>
            <p:ph type="dt" sz="half" idx="10"/>
          </p:nvPr>
        </p:nvSpPr>
        <p:spPr/>
        <p:txBody>
          <a:bodyPr/>
          <a:lstStyle>
            <a:lvl1pPr>
              <a:defRPr/>
            </a:lvl1pPr>
          </a:lstStyle>
          <a:p>
            <a:pPr>
              <a:defRPr/>
            </a:pPr>
            <a:fld id="{62767B9E-9F5C-4DBD-8152-4F945BB88164}" type="datetimeFigureOut">
              <a:rPr lang="ru-RU"/>
              <a:pPr>
                <a:defRPr/>
              </a:pPr>
              <a:t>12.04.2022</a:t>
            </a:fld>
            <a:endParaRPr lang="ru-RU"/>
          </a:p>
        </p:txBody>
      </p:sp>
      <p:sp>
        <p:nvSpPr>
          <p:cNvPr id="6" name="Нижний колонтитул 4">
            <a:extLst>
              <a:ext uri="{FF2B5EF4-FFF2-40B4-BE49-F238E27FC236}">
                <a16:creationId xmlns:a16="http://schemas.microsoft.com/office/drawing/2014/main" id="{12A82521-E6F3-4E60-80F0-8F6D2C7AA323}"/>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16AD1AE8-9765-460D-AA92-E4728D2311D8}"/>
              </a:ext>
            </a:extLst>
          </p:cNvPr>
          <p:cNvSpPr>
            <a:spLocks noGrp="1"/>
          </p:cNvSpPr>
          <p:nvPr>
            <p:ph type="sldNum" sz="quarter" idx="12"/>
          </p:nvPr>
        </p:nvSpPr>
        <p:spPr/>
        <p:txBody>
          <a:bodyPr/>
          <a:lstStyle>
            <a:lvl1pPr>
              <a:defRPr/>
            </a:lvl1pPr>
          </a:lstStyle>
          <a:p>
            <a:fld id="{8ECB5430-E2DD-4317-952C-B84B2F7844D3}" type="slidenum">
              <a:rPr lang="ru-RU" altLang="ru-RU"/>
              <a:pPr/>
              <a:t>‹#›</a:t>
            </a:fld>
            <a:endParaRPr lang="ru-RU" altLang="ru-RU"/>
          </a:p>
        </p:txBody>
      </p:sp>
    </p:spTree>
    <p:extLst>
      <p:ext uri="{BB962C8B-B14F-4D97-AF65-F5344CB8AC3E}">
        <p14:creationId xmlns:p14="http://schemas.microsoft.com/office/powerpoint/2010/main" val="148834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descr="полка.jpg"/>
          <p:cNvPicPr>
            <a:picLocks noChangeAspect="1"/>
          </p:cNvPicPr>
          <p:nvPr userDrawn="1"/>
        </p:nvPicPr>
        <p:blipFill>
          <a:blip r:embed="rId2" cstate="print"/>
          <a:stretch>
            <a:fillRect/>
          </a:stretch>
        </p:blipFill>
        <p:spPr>
          <a:xfrm>
            <a:off x="0" y="0"/>
            <a:ext cx="9036496" cy="6858000"/>
          </a:xfrm>
          <a:prstGeom prst="rect">
            <a:avLst/>
          </a:prstGeom>
        </p:spPr>
      </p:pic>
      <p:pic>
        <p:nvPicPr>
          <p:cNvPr id="8" name="Picture 2" descr="http://nachalo4ka.ru/wp-content/uploads/2014/04/shablon-knigi-prevyu-3.png"/>
          <p:cNvPicPr>
            <a:picLocks noChangeAspect="1" noChangeArrowheads="1"/>
          </p:cNvPicPr>
          <p:nvPr userDrawn="1"/>
        </p:nvPicPr>
        <p:blipFill>
          <a:blip r:embed="rId3" cstate="print"/>
          <a:srcRect l="14563" b="4319"/>
          <a:stretch>
            <a:fillRect/>
          </a:stretch>
        </p:blipFill>
        <p:spPr bwMode="auto">
          <a:xfrm>
            <a:off x="0" y="1700808"/>
            <a:ext cx="9036496" cy="3312368"/>
          </a:xfrm>
          <a:prstGeom prst="rect">
            <a:avLst/>
          </a:prstGeom>
          <a:noFill/>
        </p:spPr>
      </p:pic>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560B7-B22D-4351-9D3F-79F5827D9BCD}" type="slidenum">
              <a:rPr lang="ru-RU" smtClean="0"/>
              <a:pPr/>
              <a:t>‹#›</a:t>
            </a:fld>
            <a:endParaRPr lang="ru-RU"/>
          </a:p>
        </p:txBody>
      </p:sp>
      <p:sp>
        <p:nvSpPr>
          <p:cNvPr id="9" name="Рамка 8"/>
          <p:cNvSpPr/>
          <p:nvPr userDrawn="1"/>
        </p:nvSpPr>
        <p:spPr>
          <a:xfrm>
            <a:off x="0" y="0"/>
            <a:ext cx="9144000" cy="6858000"/>
          </a:xfrm>
          <a:prstGeom prst="frame">
            <a:avLst>
              <a:gd name="adj1" fmla="val 1238"/>
            </a:avLst>
          </a:prstGeom>
          <a:solidFill>
            <a:srgbClr val="665338"/>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solidFill>
                <a:schemeClr val="tx1"/>
              </a:solidFill>
            </a:endParaRPr>
          </a:p>
        </p:txBody>
      </p:sp>
    </p:spTree>
    <p:extLst>
      <p:ext uri="{BB962C8B-B14F-4D97-AF65-F5344CB8AC3E}">
        <p14:creationId xmlns:p14="http://schemas.microsoft.com/office/powerpoint/2010/main" val="1674178879"/>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CC5E80BD-ED1F-488F-9C98-889ECD846A54}"/>
              </a:ext>
            </a:extLst>
          </p:cNvPr>
          <p:cNvSpPr>
            <a:spLocks noGrp="1"/>
          </p:cNvSpPr>
          <p:nvPr>
            <p:ph type="dt" sz="half" idx="10"/>
          </p:nvPr>
        </p:nvSpPr>
        <p:spPr/>
        <p:txBody>
          <a:bodyPr/>
          <a:lstStyle>
            <a:lvl1pPr>
              <a:defRPr/>
            </a:lvl1pPr>
          </a:lstStyle>
          <a:p>
            <a:pPr>
              <a:defRPr/>
            </a:pPr>
            <a:fld id="{0A1F172C-625C-4291-BBC0-A325A8767020}" type="datetimeFigureOut">
              <a:rPr lang="ru-RU"/>
              <a:pPr>
                <a:defRPr/>
              </a:pPr>
              <a:t>12.04.2022</a:t>
            </a:fld>
            <a:endParaRPr lang="ru-RU"/>
          </a:p>
        </p:txBody>
      </p:sp>
      <p:sp>
        <p:nvSpPr>
          <p:cNvPr id="6" name="Нижний колонтитул 4">
            <a:extLst>
              <a:ext uri="{FF2B5EF4-FFF2-40B4-BE49-F238E27FC236}">
                <a16:creationId xmlns:a16="http://schemas.microsoft.com/office/drawing/2014/main" id="{8530E24B-8B9A-4A31-A579-9B018B705B74}"/>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64C75D20-E2D4-4141-995F-8E989098FD87}"/>
              </a:ext>
            </a:extLst>
          </p:cNvPr>
          <p:cNvSpPr>
            <a:spLocks noGrp="1"/>
          </p:cNvSpPr>
          <p:nvPr>
            <p:ph type="sldNum" sz="quarter" idx="12"/>
          </p:nvPr>
        </p:nvSpPr>
        <p:spPr/>
        <p:txBody>
          <a:bodyPr/>
          <a:lstStyle>
            <a:lvl1pPr>
              <a:defRPr/>
            </a:lvl1pPr>
          </a:lstStyle>
          <a:p>
            <a:fld id="{DF3F26C9-CB9B-4257-A0AF-2053966918F8}" type="slidenum">
              <a:rPr lang="ru-RU" altLang="ru-RU"/>
              <a:pPr/>
              <a:t>‹#›</a:t>
            </a:fld>
            <a:endParaRPr lang="ru-RU" altLang="ru-RU"/>
          </a:p>
        </p:txBody>
      </p:sp>
    </p:spTree>
    <p:extLst>
      <p:ext uri="{BB962C8B-B14F-4D97-AF65-F5344CB8AC3E}">
        <p14:creationId xmlns:p14="http://schemas.microsoft.com/office/powerpoint/2010/main" val="4067518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B17EB92-F727-4416-83C8-CADFA9A1B7EA}"/>
              </a:ext>
            </a:extLst>
          </p:cNvPr>
          <p:cNvSpPr>
            <a:spLocks noGrp="1"/>
          </p:cNvSpPr>
          <p:nvPr>
            <p:ph type="dt" sz="half" idx="10"/>
          </p:nvPr>
        </p:nvSpPr>
        <p:spPr/>
        <p:txBody>
          <a:bodyPr/>
          <a:lstStyle>
            <a:lvl1pPr>
              <a:defRPr/>
            </a:lvl1pPr>
          </a:lstStyle>
          <a:p>
            <a:pPr>
              <a:defRPr/>
            </a:pPr>
            <a:fld id="{A29D116B-DE7B-42FB-92E8-B2D855574879}" type="datetimeFigureOut">
              <a:rPr lang="ru-RU"/>
              <a:pPr>
                <a:defRPr/>
              </a:pPr>
              <a:t>12.04.2022</a:t>
            </a:fld>
            <a:endParaRPr lang="ru-RU"/>
          </a:p>
        </p:txBody>
      </p:sp>
      <p:sp>
        <p:nvSpPr>
          <p:cNvPr id="5" name="Нижний колонтитул 4">
            <a:extLst>
              <a:ext uri="{FF2B5EF4-FFF2-40B4-BE49-F238E27FC236}">
                <a16:creationId xmlns:a16="http://schemas.microsoft.com/office/drawing/2014/main" id="{AB94EA2D-4C8B-4520-83F0-516A268EBBD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2659CFDF-D988-4C0B-A217-653F80204978}"/>
              </a:ext>
            </a:extLst>
          </p:cNvPr>
          <p:cNvSpPr>
            <a:spLocks noGrp="1"/>
          </p:cNvSpPr>
          <p:nvPr>
            <p:ph type="sldNum" sz="quarter" idx="12"/>
          </p:nvPr>
        </p:nvSpPr>
        <p:spPr/>
        <p:txBody>
          <a:bodyPr/>
          <a:lstStyle>
            <a:lvl1pPr>
              <a:defRPr/>
            </a:lvl1pPr>
          </a:lstStyle>
          <a:p>
            <a:fld id="{2FE09B31-8EE5-489E-A998-7395F3FD6211}" type="slidenum">
              <a:rPr lang="ru-RU" altLang="ru-RU"/>
              <a:pPr/>
              <a:t>‹#›</a:t>
            </a:fld>
            <a:endParaRPr lang="ru-RU" altLang="ru-RU"/>
          </a:p>
        </p:txBody>
      </p:sp>
    </p:spTree>
    <p:extLst>
      <p:ext uri="{BB962C8B-B14F-4D97-AF65-F5344CB8AC3E}">
        <p14:creationId xmlns:p14="http://schemas.microsoft.com/office/powerpoint/2010/main" val="4058311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C88D29C-7AF3-4F0F-BE4F-71C8C6C8AA95}"/>
              </a:ext>
            </a:extLst>
          </p:cNvPr>
          <p:cNvSpPr>
            <a:spLocks noGrp="1"/>
          </p:cNvSpPr>
          <p:nvPr>
            <p:ph type="dt" sz="half" idx="10"/>
          </p:nvPr>
        </p:nvSpPr>
        <p:spPr/>
        <p:txBody>
          <a:bodyPr/>
          <a:lstStyle>
            <a:lvl1pPr>
              <a:defRPr/>
            </a:lvl1pPr>
          </a:lstStyle>
          <a:p>
            <a:pPr>
              <a:defRPr/>
            </a:pPr>
            <a:fld id="{A84DB769-A444-4731-8B9D-A6E14B46E7CA}" type="datetimeFigureOut">
              <a:rPr lang="ru-RU"/>
              <a:pPr>
                <a:defRPr/>
              </a:pPr>
              <a:t>12.04.2022</a:t>
            </a:fld>
            <a:endParaRPr lang="ru-RU"/>
          </a:p>
        </p:txBody>
      </p:sp>
      <p:sp>
        <p:nvSpPr>
          <p:cNvPr id="5" name="Нижний колонтитул 4">
            <a:extLst>
              <a:ext uri="{FF2B5EF4-FFF2-40B4-BE49-F238E27FC236}">
                <a16:creationId xmlns:a16="http://schemas.microsoft.com/office/drawing/2014/main" id="{1C03E9C8-21FB-42FF-BF38-6DA96963FC9E}"/>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3761A5D-6EFE-4AE3-85E7-0F7454BAB041}"/>
              </a:ext>
            </a:extLst>
          </p:cNvPr>
          <p:cNvSpPr>
            <a:spLocks noGrp="1"/>
          </p:cNvSpPr>
          <p:nvPr>
            <p:ph type="sldNum" sz="quarter" idx="12"/>
          </p:nvPr>
        </p:nvSpPr>
        <p:spPr/>
        <p:txBody>
          <a:bodyPr/>
          <a:lstStyle>
            <a:lvl1pPr>
              <a:defRPr/>
            </a:lvl1pPr>
          </a:lstStyle>
          <a:p>
            <a:fld id="{8C4E73E1-A97D-4BD2-B256-60A7FC4623E7}" type="slidenum">
              <a:rPr lang="ru-RU" altLang="ru-RU"/>
              <a:pPr/>
              <a:t>‹#›</a:t>
            </a:fld>
            <a:endParaRPr lang="ru-RU" altLang="ru-RU"/>
          </a:p>
        </p:txBody>
      </p:sp>
    </p:spTree>
    <p:extLst>
      <p:ext uri="{BB962C8B-B14F-4D97-AF65-F5344CB8AC3E}">
        <p14:creationId xmlns:p14="http://schemas.microsoft.com/office/powerpoint/2010/main" val="211050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Рисунок 6" descr="книга.jpg"/>
          <p:cNvPicPr>
            <a:picLocks noChangeAspect="1"/>
          </p:cNvPicPr>
          <p:nvPr userDrawn="1"/>
        </p:nvPicPr>
        <p:blipFill>
          <a:blip r:embed="rId2" cstate="print"/>
          <a:stretch>
            <a:fillRect/>
          </a:stretch>
        </p:blipFill>
        <p:spPr>
          <a:xfrm>
            <a:off x="22940" y="0"/>
            <a:ext cx="9098122" cy="6741368"/>
          </a:xfrm>
          <a:prstGeom prst="rect">
            <a:avLst/>
          </a:prstGeom>
        </p:spPr>
      </p:pic>
      <p:sp>
        <p:nvSpPr>
          <p:cNvPr id="2" name="Заголовок 1"/>
          <p:cNvSpPr>
            <a:spLocks noGrp="1"/>
          </p:cNvSpPr>
          <p:nvPr>
            <p:ph type="title"/>
          </p:nvPr>
        </p:nvSpPr>
        <p:spPr>
          <a:xfrm>
            <a:off x="722313" y="440690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F560B7-B22D-4351-9D3F-79F5827D9BCD}" type="slidenum">
              <a:rPr lang="ru-RU" smtClean="0"/>
              <a:pPr/>
              <a:t>‹#›</a:t>
            </a:fld>
            <a:endParaRPr lang="ru-RU"/>
          </a:p>
        </p:txBody>
      </p:sp>
      <p:sp>
        <p:nvSpPr>
          <p:cNvPr id="8" name="Рамка 7"/>
          <p:cNvSpPr/>
          <p:nvPr userDrawn="1"/>
        </p:nvSpPr>
        <p:spPr>
          <a:xfrm>
            <a:off x="0" y="0"/>
            <a:ext cx="9144000" cy="6858000"/>
          </a:xfrm>
          <a:prstGeom prst="frame">
            <a:avLst>
              <a:gd name="adj1" fmla="val 1238"/>
            </a:avLst>
          </a:prstGeom>
          <a:solidFill>
            <a:srgbClr val="665338"/>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solidFill>
                <a:schemeClr val="tx1"/>
              </a:solidFill>
            </a:endParaRPr>
          </a:p>
        </p:txBody>
      </p:sp>
    </p:spTree>
    <p:extLst>
      <p:ext uri="{BB962C8B-B14F-4D97-AF65-F5344CB8AC3E}">
        <p14:creationId xmlns:p14="http://schemas.microsoft.com/office/powerpoint/2010/main" val="10429782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F560B7-B22D-4351-9D3F-79F5827D9BCD}" type="slidenum">
              <a:rPr lang="ru-RU" smtClean="0"/>
              <a:pPr/>
              <a:t>‹#›</a:t>
            </a:fld>
            <a:endParaRPr lang="ru-RU"/>
          </a:p>
        </p:txBody>
      </p:sp>
    </p:spTree>
    <p:extLst>
      <p:ext uri="{BB962C8B-B14F-4D97-AF65-F5344CB8AC3E}">
        <p14:creationId xmlns:p14="http://schemas.microsoft.com/office/powerpoint/2010/main" val="3074137344"/>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F560B7-B22D-4351-9D3F-79F5827D9BCD}" type="slidenum">
              <a:rPr lang="ru-RU" smtClean="0"/>
              <a:pPr/>
              <a:t>‹#›</a:t>
            </a:fld>
            <a:endParaRPr lang="ru-RU"/>
          </a:p>
        </p:txBody>
      </p:sp>
    </p:spTree>
    <p:extLst>
      <p:ext uri="{BB962C8B-B14F-4D97-AF65-F5344CB8AC3E}">
        <p14:creationId xmlns:p14="http://schemas.microsoft.com/office/powerpoint/2010/main" val="2224980585"/>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F560B7-B22D-4351-9D3F-79F5827D9BCD}" type="slidenum">
              <a:rPr lang="ru-RU" smtClean="0"/>
              <a:pPr/>
              <a:t>‹#›</a:t>
            </a:fld>
            <a:endParaRPr lang="ru-RU"/>
          </a:p>
        </p:txBody>
      </p:sp>
    </p:spTree>
    <p:extLst>
      <p:ext uri="{BB962C8B-B14F-4D97-AF65-F5344CB8AC3E}">
        <p14:creationId xmlns:p14="http://schemas.microsoft.com/office/powerpoint/2010/main" val="88743876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F560B7-B22D-4351-9D3F-79F5827D9BCD}" type="slidenum">
              <a:rPr lang="ru-RU" smtClean="0"/>
              <a:pPr/>
              <a:t>‹#›</a:t>
            </a:fld>
            <a:endParaRPr lang="ru-RU"/>
          </a:p>
        </p:txBody>
      </p:sp>
    </p:spTree>
    <p:extLst>
      <p:ext uri="{BB962C8B-B14F-4D97-AF65-F5344CB8AC3E}">
        <p14:creationId xmlns:p14="http://schemas.microsoft.com/office/powerpoint/2010/main" val="42433562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F560B7-B22D-4351-9D3F-79F5827D9BCD}" type="slidenum">
              <a:rPr lang="ru-RU" smtClean="0"/>
              <a:pPr/>
              <a:t>‹#›</a:t>
            </a:fld>
            <a:endParaRPr lang="ru-RU"/>
          </a:p>
        </p:txBody>
      </p:sp>
    </p:spTree>
    <p:extLst>
      <p:ext uri="{BB962C8B-B14F-4D97-AF65-F5344CB8AC3E}">
        <p14:creationId xmlns:p14="http://schemas.microsoft.com/office/powerpoint/2010/main" val="3810000146"/>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CC99B8-7F55-49CE-AD21-65084E0F43C5}" type="datetimeFigureOut">
              <a:rPr lang="ru-RU" smtClean="0"/>
              <a:pPr/>
              <a:t>12.04.2022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F560B7-B22D-4351-9D3F-79F5827D9BCD}" type="slidenum">
              <a:rPr lang="ru-RU" smtClean="0"/>
              <a:pPr/>
              <a:t>‹#›</a:t>
            </a:fld>
            <a:endParaRPr lang="ru-RU"/>
          </a:p>
        </p:txBody>
      </p:sp>
    </p:spTree>
    <p:extLst>
      <p:ext uri="{BB962C8B-B14F-4D97-AF65-F5344CB8AC3E}">
        <p14:creationId xmlns:p14="http://schemas.microsoft.com/office/powerpoint/2010/main" val="3458110880"/>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C99B8-7F55-49CE-AD21-65084E0F43C5}" type="datetimeFigureOut">
              <a:rPr lang="ru-RU" smtClean="0"/>
              <a:pPr/>
              <a:t>12.04.2022</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560B7-B22D-4351-9D3F-79F5827D9BCD}" type="slidenum">
              <a:rPr lang="ru-RU" smtClean="0"/>
              <a:pPr/>
              <a:t>‹#›</a:t>
            </a:fld>
            <a:endParaRPr lang="ru-RU"/>
          </a:p>
        </p:txBody>
      </p:sp>
      <p:sp>
        <p:nvSpPr>
          <p:cNvPr id="8" name="Рамка 7"/>
          <p:cNvSpPr/>
          <p:nvPr userDrawn="1"/>
        </p:nvSpPr>
        <p:spPr>
          <a:xfrm>
            <a:off x="0" y="0"/>
            <a:ext cx="9144000" cy="6858000"/>
          </a:xfrm>
          <a:prstGeom prst="frame">
            <a:avLst>
              <a:gd name="adj1" fmla="val 1238"/>
            </a:avLst>
          </a:prstGeom>
          <a:solidFill>
            <a:srgbClr val="665338"/>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a:solidFill>
                <a:schemeClr val="tx1"/>
              </a:solidFill>
            </a:endParaRPr>
          </a:p>
        </p:txBody>
      </p:sp>
    </p:spTree>
    <p:extLst>
      <p:ext uri="{BB962C8B-B14F-4D97-AF65-F5344CB8AC3E}">
        <p14:creationId xmlns:p14="http://schemas.microsoft.com/office/powerpoint/2010/main" val="2106164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A65732B4-69F3-4EFB-8C2C-B064710E1D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4606D9CE-EE72-4F80-96BB-E2D84B8D8643}"/>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2A3ED94F-7670-4D02-865C-2A99108DD93A}"/>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503FD5-30D8-4F67-97F2-B5E969D3B02A}" type="datetimeFigureOut">
              <a:rPr lang="ru-RU"/>
              <a:pPr>
                <a:defRPr/>
              </a:pPr>
              <a:t>12.04.2022</a:t>
            </a:fld>
            <a:endParaRPr lang="ru-RU"/>
          </a:p>
        </p:txBody>
      </p:sp>
      <p:sp>
        <p:nvSpPr>
          <p:cNvPr id="5" name="Нижний колонтитул 4">
            <a:extLst>
              <a:ext uri="{FF2B5EF4-FFF2-40B4-BE49-F238E27FC236}">
                <a16:creationId xmlns:a16="http://schemas.microsoft.com/office/drawing/2014/main" id="{1C3D90C2-9828-4CDC-8895-8F3AC91F34E0}"/>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712BE0EE-72D7-4079-9376-3F06FCCFC738}"/>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36945FBD-02B4-4151-91A2-86B0863D328B}" type="slidenum">
              <a:rPr lang="ru-RU" altLang="ru-RU"/>
              <a:pPr/>
              <a:t>‹#›</a:t>
            </a:fld>
            <a:endParaRPr lang="ru-RU" altLang="ru-RU"/>
          </a:p>
        </p:txBody>
      </p:sp>
    </p:spTree>
    <p:extLst>
      <p:ext uri="{BB962C8B-B14F-4D97-AF65-F5344CB8AC3E}">
        <p14:creationId xmlns:p14="http://schemas.microsoft.com/office/powerpoint/2010/main" val="261053186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Layout" Target="../slideLayouts/slideLayout18.xml"/><Relationship Id="rId1" Type="http://schemas.openxmlformats.org/officeDocument/2006/relationships/audio" Target="file:///C:\Documents%20and%20Settings\Sychilova%20Marina\&#1052;&#1086;&#1080;%20&#1076;&#1086;&#1082;&#1091;&#1084;&#1077;&#1085;&#1090;&#1099;\&#1047;&#1072;&#1075;&#1088;&#1091;&#1079;&#1082;&#1080;\kogda.mp3" TargetMode="Externa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s>
</file>

<file path=ppt/slides/_rels/slide18.xml.rels><?xml version="1.0" encoding="UTF-8" standalone="yes"?>
<Relationships xmlns="http://schemas.openxmlformats.org/package/2006/relationships"><Relationship Id="rId8" Type="http://schemas.openxmlformats.org/officeDocument/2006/relationships/hyperlink" Target="http://skazvikt.ucoz.ru/_pu/14/37443327.jpg" TargetMode="External"/><Relationship Id="rId13" Type="http://schemas.openxmlformats.org/officeDocument/2006/relationships/hyperlink" Target="http://e-libra.ru/files/cache1/203849/i_022.jpg" TargetMode="External"/><Relationship Id="rId18" Type="http://schemas.openxmlformats.org/officeDocument/2006/relationships/hyperlink" Target="http://www.librius.net/i/22/65422/i_010.jpg" TargetMode="External"/><Relationship Id="rId3" Type="http://schemas.openxmlformats.org/officeDocument/2006/relationships/hyperlink" Target="http://www.tetsystems.com/typo3temp/pics/238506b31a.jpg" TargetMode="External"/><Relationship Id="rId21" Type="http://schemas.openxmlformats.org/officeDocument/2006/relationships/hyperlink" Target="http://aria-art.ru/0/O/Oseeva%20V.%20Sinie%20list'ja%20(E.%20Karpovich)/16.jpg" TargetMode="External"/><Relationship Id="rId7" Type="http://schemas.openxmlformats.org/officeDocument/2006/relationships/hyperlink" Target="http://www.planetaskazok.ru/images/stories/oseeva/sinie_listya/img_008.jpg" TargetMode="External"/><Relationship Id="rId12" Type="http://schemas.openxmlformats.org/officeDocument/2006/relationships/hyperlink" Target="http://fs00.infourok.ru/images/doc/307/306844/2/img6.jpg" TargetMode="External"/><Relationship Id="rId17" Type="http://schemas.openxmlformats.org/officeDocument/2006/relationships/hyperlink" Target="http://fs00.infourok.ru/images/doc/220/7409/4/img9.jpg" TargetMode="External"/><Relationship Id="rId25" Type="http://schemas.openxmlformats.org/officeDocument/2006/relationships/hyperlink" Target="http://samizdatt.net/uploads/posts/2016-01/1453235465_starikimalvoron.jpg" TargetMode="External"/><Relationship Id="rId2" Type="http://schemas.openxmlformats.org/officeDocument/2006/relationships/hyperlink" Target="http://www.clipartpal.com/_thumbs/pd/open_face_book_blank_T.png" TargetMode="External"/><Relationship Id="rId16" Type="http://schemas.openxmlformats.org/officeDocument/2006/relationships/hyperlink" Target="http://www.e-reading.mobi/illustrations/137/137772-i_040.jpg" TargetMode="External"/><Relationship Id="rId20" Type="http://schemas.openxmlformats.org/officeDocument/2006/relationships/hyperlink" Target="http://s020.radikal.ru/i719/1301/e3/b59b06ce3ae4.jpg" TargetMode="External"/><Relationship Id="rId1" Type="http://schemas.openxmlformats.org/officeDocument/2006/relationships/slideLayout" Target="../slideLayouts/slideLayout7.xml"/><Relationship Id="rId6" Type="http://schemas.openxmlformats.org/officeDocument/2006/relationships/hyperlink" Target="http://www.planetaskazok.ru/images/stories/oseeva/sinie_listya/img_057.jpg" TargetMode="External"/><Relationship Id="rId11" Type="http://schemas.openxmlformats.org/officeDocument/2006/relationships/hyperlink" Target="http://pro-razvitie.ru/upload/blogs/bf13fcda773c8f255d37cd6f7156e63d.jpg" TargetMode="External"/><Relationship Id="rId24" Type="http://schemas.openxmlformats.org/officeDocument/2006/relationships/hyperlink" Target="http://nevinka.library.ru/img/oseeva-1-203-2.jpg" TargetMode="External"/><Relationship Id="rId5" Type="http://schemas.openxmlformats.org/officeDocument/2006/relationships/hyperlink" Target="http://www.planetaskazok.ru/images/stories/oseeva/sinie_listya/img_056.jpg" TargetMode="External"/><Relationship Id="rId15" Type="http://schemas.openxmlformats.org/officeDocument/2006/relationships/hyperlink" Target="http://images.mreadz.net/104/103057/37.jpg" TargetMode="External"/><Relationship Id="rId23" Type="http://schemas.openxmlformats.org/officeDocument/2006/relationships/hyperlink" Target="http://content.foto.mail.ru/mail/polepic/2/i-60.jpg-" TargetMode="External"/><Relationship Id="rId10" Type="http://schemas.openxmlformats.org/officeDocument/2006/relationships/hyperlink" Target="http://www.e-reading.life/illustrations/137/137772-i_059.jpg" TargetMode="External"/><Relationship Id="rId19" Type="http://schemas.openxmlformats.org/officeDocument/2006/relationships/hyperlink" Target="http://nachalo4ka.ru/wp-content/uploads/2014/04/shablon-knigi-prevyu-3.png" TargetMode="External"/><Relationship Id="rId4" Type="http://schemas.openxmlformats.org/officeDocument/2006/relationships/hyperlink" Target="http://booksbunker.com/get_binary/507f2dfd67b0c.fb2/i_043.jpg/1" TargetMode="External"/><Relationship Id="rId9" Type="http://schemas.openxmlformats.org/officeDocument/2006/relationships/hyperlink" Target="http://www.&#1089;&#1082;&#1072;&#1079;&#1082;&#1080;&#1086;&#1085;&#1083;&#1072;&#1081;&#1085;.&#1088;&#1092;/uploads/1/0/5/8/10580347/9984682_orig.jpg" TargetMode="External"/><Relationship Id="rId14" Type="http://schemas.openxmlformats.org/officeDocument/2006/relationships/hyperlink" Target="http://aria-art.ru/0/O/Oseeva%20V.%20Sinie%20list'ja%20(E.%20Karpovich)/21.jpg" TargetMode="External"/><Relationship Id="rId22" Type="http://schemas.openxmlformats.org/officeDocument/2006/relationships/hyperlink" Target="http://img-fotki.yandex.ru/get/6712/154981744.56/0_b862d_f470b215_XL.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18" Type="http://schemas.openxmlformats.org/officeDocument/2006/relationships/image" Target="../media/image19.jpeg"/><Relationship Id="rId26" Type="http://schemas.openxmlformats.org/officeDocument/2006/relationships/slide" Target="slide16.xml"/><Relationship Id="rId3" Type="http://schemas.openxmlformats.org/officeDocument/2006/relationships/image" Target="../media/image11.jpeg"/><Relationship Id="rId21" Type="http://schemas.openxmlformats.org/officeDocument/2006/relationships/image" Target="../media/image20.jpeg"/><Relationship Id="rId7" Type="http://schemas.openxmlformats.org/officeDocument/2006/relationships/slide" Target="slide8.xml"/><Relationship Id="rId12" Type="http://schemas.openxmlformats.org/officeDocument/2006/relationships/slide" Target="slide10.xml"/><Relationship Id="rId17" Type="http://schemas.openxmlformats.org/officeDocument/2006/relationships/slide" Target="slide12.xml"/><Relationship Id="rId25" Type="http://schemas.openxmlformats.org/officeDocument/2006/relationships/image" Target="../media/image22.jpeg"/><Relationship Id="rId2" Type="http://schemas.openxmlformats.org/officeDocument/2006/relationships/slide" Target="slide5.xml"/><Relationship Id="rId16" Type="http://schemas.openxmlformats.org/officeDocument/2006/relationships/image" Target="../media/image18.gif"/><Relationship Id="rId20"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image" Target="../media/image15.jpeg"/><Relationship Id="rId24" Type="http://schemas.openxmlformats.org/officeDocument/2006/relationships/slide" Target="slide15.xml"/><Relationship Id="rId5" Type="http://schemas.openxmlformats.org/officeDocument/2006/relationships/image" Target="../media/image12.jpeg"/><Relationship Id="rId15" Type="http://schemas.openxmlformats.org/officeDocument/2006/relationships/image" Target="../media/image17.jpeg"/><Relationship Id="rId23" Type="http://schemas.openxmlformats.org/officeDocument/2006/relationships/image" Target="../media/image21.jpeg"/><Relationship Id="rId10" Type="http://schemas.openxmlformats.org/officeDocument/2006/relationships/slide" Target="slide9.xml"/><Relationship Id="rId19" Type="http://schemas.openxmlformats.org/officeDocument/2006/relationships/image" Target="../media/image8.jpeg"/><Relationship Id="rId4" Type="http://schemas.openxmlformats.org/officeDocument/2006/relationships/slide" Target="slide6.xml"/><Relationship Id="rId9" Type="http://schemas.openxmlformats.org/officeDocument/2006/relationships/image" Target="../media/image14.jpeg"/><Relationship Id="rId14" Type="http://schemas.openxmlformats.org/officeDocument/2006/relationships/slide" Target="slide11.xml"/><Relationship Id="rId22" Type="http://schemas.openxmlformats.org/officeDocument/2006/relationships/slide" Target="slide14.xml"/><Relationship Id="rId27"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Группа 39"/>
          <p:cNvGrpSpPr/>
          <p:nvPr/>
        </p:nvGrpSpPr>
        <p:grpSpPr>
          <a:xfrm>
            <a:off x="1282995" y="861238"/>
            <a:ext cx="7666075" cy="4649249"/>
            <a:chOff x="2195736" y="1628800"/>
            <a:chExt cx="5693976" cy="3456384"/>
          </a:xfrm>
        </p:grpSpPr>
        <p:pic>
          <p:nvPicPr>
            <p:cNvPr id="18434" name="Picture 2" descr="http://www.clipartpal.com/_thumbs/pd/open_face_book_blank_T.png"/>
            <p:cNvPicPr>
              <a:picLocks noChangeAspect="1" noChangeArrowheads="1"/>
            </p:cNvPicPr>
            <p:nvPr/>
          </p:nvPicPr>
          <p:blipFill>
            <a:blip r:embed="rId2" cstate="print"/>
            <a:srcRect/>
            <a:stretch>
              <a:fillRect/>
            </a:stretch>
          </p:blipFill>
          <p:spPr bwMode="auto">
            <a:xfrm>
              <a:off x="2195736" y="1628800"/>
              <a:ext cx="5693976" cy="3456384"/>
            </a:xfrm>
            <a:prstGeom prst="rect">
              <a:avLst/>
            </a:prstGeom>
            <a:noFill/>
          </p:spPr>
        </p:pic>
        <p:sp>
          <p:nvSpPr>
            <p:cNvPr id="31" name="TextBox 30"/>
            <p:cNvSpPr txBox="1"/>
            <p:nvPr/>
          </p:nvSpPr>
          <p:spPr>
            <a:xfrm>
              <a:off x="5193069" y="2119208"/>
              <a:ext cx="2088232" cy="755073"/>
            </a:xfrm>
            <a:prstGeom prst="rect">
              <a:avLst/>
            </a:prstGeom>
            <a:noFill/>
          </p:spPr>
          <p:txBody>
            <a:bodyPr wrap="square" rtlCol="0">
              <a:spAutoFit/>
            </a:bodyPr>
            <a:lstStyle/>
            <a:p>
              <a:pPr algn="ctr"/>
              <a:r>
                <a:rPr lang="ru-RU" sz="2000" b="1" dirty="0">
                  <a:solidFill>
                    <a:srgbClr val="0070C0"/>
                  </a:solidFill>
                  <a:latin typeface="Calibri"/>
                </a:rPr>
                <a:t>Валентина Александровна </a:t>
              </a:r>
            </a:p>
            <a:p>
              <a:pPr algn="ctr"/>
              <a:r>
                <a:rPr lang="ru-RU" sz="2000" b="1" dirty="0">
                  <a:solidFill>
                    <a:srgbClr val="0070C0"/>
                  </a:solidFill>
                  <a:latin typeface="Calibri"/>
                </a:rPr>
                <a:t>Осеева</a:t>
              </a:r>
            </a:p>
          </p:txBody>
        </p:sp>
        <p:sp>
          <p:nvSpPr>
            <p:cNvPr id="32" name="TextBox 31"/>
            <p:cNvSpPr txBox="1"/>
            <p:nvPr/>
          </p:nvSpPr>
          <p:spPr>
            <a:xfrm>
              <a:off x="5621461" y="3010745"/>
              <a:ext cx="2232248" cy="526263"/>
            </a:xfrm>
            <a:prstGeom prst="rect">
              <a:avLst/>
            </a:prstGeom>
            <a:noFill/>
          </p:spPr>
          <p:txBody>
            <a:bodyPr wrap="square" rtlCol="0">
              <a:spAutoFit/>
            </a:bodyPr>
            <a:lstStyle/>
            <a:p>
              <a:r>
                <a:rPr lang="ru-RU" sz="4000" b="1" i="1" dirty="0">
                  <a:solidFill>
                    <a:srgbClr val="FF0000"/>
                  </a:solidFill>
                  <a:latin typeface="Calibri"/>
                </a:rPr>
                <a:t>Рассказы</a:t>
              </a:r>
            </a:p>
          </p:txBody>
        </p:sp>
        <p:pic>
          <p:nvPicPr>
            <p:cNvPr id="18438" name="Picture 6" descr="http://nevinka.library.ru/img/oseeva-1-203-2.jpg"/>
            <p:cNvPicPr>
              <a:picLocks noChangeAspect="1" noChangeArrowheads="1"/>
            </p:cNvPicPr>
            <p:nvPr/>
          </p:nvPicPr>
          <p:blipFill>
            <a:blip r:embed="rId3" cstate="print"/>
            <a:srcRect/>
            <a:stretch>
              <a:fillRect/>
            </a:stretch>
          </p:blipFill>
          <p:spPr bwMode="auto">
            <a:xfrm flipH="1">
              <a:off x="2627784" y="1988840"/>
              <a:ext cx="2304256" cy="2736304"/>
            </a:xfrm>
            <a:prstGeom prst="rect">
              <a:avLst/>
            </a:prstGeom>
            <a:noFill/>
          </p:spPr>
        </p:pic>
        <p:pic>
          <p:nvPicPr>
            <p:cNvPr id="37" name="Picture 4" descr="http://kidreader.ru/sites/default/files/1347detlit_middle.jpg"/>
            <p:cNvPicPr>
              <a:picLocks noChangeAspect="1" noChangeArrowheads="1"/>
            </p:cNvPicPr>
            <p:nvPr/>
          </p:nvPicPr>
          <p:blipFill>
            <a:blip r:embed="rId4" cstate="print"/>
            <a:srcRect l="15120" t="5419" r="14321" b="7872"/>
            <a:stretch>
              <a:fillRect/>
            </a:stretch>
          </p:blipFill>
          <p:spPr bwMode="auto">
            <a:xfrm>
              <a:off x="7092280" y="1772816"/>
              <a:ext cx="378042" cy="432048"/>
            </a:xfrm>
            <a:prstGeom prst="rect">
              <a:avLst/>
            </a:prstGeom>
            <a:noFill/>
          </p:spPr>
        </p:pic>
        <p:pic>
          <p:nvPicPr>
            <p:cNvPr id="39" name="Picture 8" descr="http://samizdatt.net/uploads/posts/2016-01/1453235465_starikimalvoron.jpg"/>
            <p:cNvPicPr>
              <a:picLocks noChangeAspect="1" noChangeArrowheads="1"/>
            </p:cNvPicPr>
            <p:nvPr/>
          </p:nvPicPr>
          <p:blipFill>
            <a:blip r:embed="rId5" cstate="print"/>
            <a:srcRect r="8933"/>
            <a:stretch>
              <a:fillRect/>
            </a:stretch>
          </p:blipFill>
          <p:spPr bwMode="auto">
            <a:xfrm>
              <a:off x="5508104" y="3573016"/>
              <a:ext cx="1656184" cy="1358071"/>
            </a:xfrm>
            <a:prstGeom prst="rect">
              <a:avLst/>
            </a:prstGeom>
            <a:noFill/>
          </p:spPr>
        </p:pic>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620688"/>
            <a:ext cx="4032448" cy="3416320"/>
          </a:xfrm>
          <a:prstGeom prst="rect">
            <a:avLst/>
          </a:prstGeom>
        </p:spPr>
        <p:txBody>
          <a:bodyPr wrap="square">
            <a:spAutoFit/>
          </a:bodyPr>
          <a:lstStyle/>
          <a:p>
            <a:pPr eaLnBrk="0" fontAlgn="base" hangingPunct="0">
              <a:spcBef>
                <a:spcPct val="0"/>
              </a:spcBef>
              <a:spcAft>
                <a:spcPct val="0"/>
              </a:spcAft>
            </a:pPr>
            <a:r>
              <a:rPr lang="ru-RU" dirty="0">
                <a:solidFill>
                  <a:prstClr val="black"/>
                </a:solidFill>
                <a:latin typeface="Arial" charset="0"/>
                <a:cs typeface="Arial" charset="0"/>
              </a:rPr>
              <a:t>Проснулся </a:t>
            </a:r>
            <a:r>
              <a:rPr lang="ru-RU" dirty="0" err="1">
                <a:solidFill>
                  <a:prstClr val="black"/>
                </a:solidFill>
                <a:latin typeface="Arial" charset="0"/>
                <a:cs typeface="Arial" charset="0"/>
              </a:rPr>
              <a:t>Юрик</a:t>
            </a:r>
            <a:r>
              <a:rPr lang="ru-RU" dirty="0">
                <a:solidFill>
                  <a:prstClr val="black"/>
                </a:solidFill>
                <a:latin typeface="Arial" charset="0"/>
                <a:cs typeface="Arial" charset="0"/>
              </a:rPr>
              <a:t> утром. Посмотрел в окно. Солнце светит. Денёк хороший.</a:t>
            </a:r>
          </a:p>
          <a:p>
            <a:pPr eaLnBrk="0" fontAlgn="base" hangingPunct="0">
              <a:spcBef>
                <a:spcPct val="0"/>
              </a:spcBef>
              <a:spcAft>
                <a:spcPct val="0"/>
              </a:spcAft>
            </a:pPr>
            <a:r>
              <a:rPr lang="ru-RU" dirty="0">
                <a:solidFill>
                  <a:prstClr val="black"/>
                </a:solidFill>
                <a:latin typeface="Arial" charset="0"/>
                <a:cs typeface="Arial" charset="0"/>
              </a:rPr>
              <a:t>И захотелось мальчику самому что-нибудь хорошее сделать.</a:t>
            </a:r>
          </a:p>
          <a:p>
            <a:pPr eaLnBrk="0" fontAlgn="base" hangingPunct="0">
              <a:spcBef>
                <a:spcPct val="0"/>
              </a:spcBef>
              <a:spcAft>
                <a:spcPct val="0"/>
              </a:spcAft>
            </a:pPr>
            <a:r>
              <a:rPr lang="ru-RU" dirty="0">
                <a:solidFill>
                  <a:prstClr val="black"/>
                </a:solidFill>
                <a:latin typeface="Arial" charset="0"/>
                <a:cs typeface="Arial" charset="0"/>
              </a:rPr>
              <a:t>Вот сидит он и думает:</a:t>
            </a:r>
          </a:p>
          <a:p>
            <a:pPr eaLnBrk="0" fontAlgn="base" hangingPunct="0">
              <a:spcBef>
                <a:spcPct val="0"/>
              </a:spcBef>
              <a:spcAft>
                <a:spcPct val="0"/>
              </a:spcAft>
            </a:pPr>
            <a:r>
              <a:rPr lang="ru-RU" dirty="0">
                <a:solidFill>
                  <a:prstClr val="black"/>
                </a:solidFill>
                <a:latin typeface="Arial" charset="0"/>
                <a:cs typeface="Arial" charset="0"/>
              </a:rPr>
              <a:t>“Что, если б моя сестрёнка тонула, а я бы её спас!”</a:t>
            </a:r>
          </a:p>
          <a:p>
            <a:pPr eaLnBrk="0" fontAlgn="base" hangingPunct="0">
              <a:spcBef>
                <a:spcPct val="0"/>
              </a:spcBef>
              <a:spcAft>
                <a:spcPct val="0"/>
              </a:spcAft>
            </a:pPr>
            <a:r>
              <a:rPr lang="ru-RU" dirty="0">
                <a:solidFill>
                  <a:prstClr val="black"/>
                </a:solidFill>
                <a:latin typeface="Arial" charset="0"/>
                <a:cs typeface="Arial" charset="0"/>
              </a:rPr>
              <a:t>А сестрёнка тут как тут:</a:t>
            </a:r>
          </a:p>
          <a:p>
            <a:pPr eaLnBrk="0" fontAlgn="base" hangingPunct="0">
              <a:spcBef>
                <a:spcPct val="0"/>
              </a:spcBef>
              <a:spcAft>
                <a:spcPct val="0"/>
              </a:spcAft>
            </a:pPr>
            <a:r>
              <a:rPr lang="ru-RU" dirty="0">
                <a:solidFill>
                  <a:prstClr val="black"/>
                </a:solidFill>
                <a:latin typeface="Arial" charset="0"/>
                <a:cs typeface="Arial" charset="0"/>
              </a:rPr>
              <a:t>- Погуляй со мной, Юра!</a:t>
            </a:r>
          </a:p>
          <a:p>
            <a:pPr eaLnBrk="0" fontAlgn="base" hangingPunct="0">
              <a:spcBef>
                <a:spcPct val="0"/>
              </a:spcBef>
              <a:spcAft>
                <a:spcPct val="0"/>
              </a:spcAft>
            </a:pPr>
            <a:r>
              <a:rPr lang="ru-RU" dirty="0">
                <a:solidFill>
                  <a:prstClr val="black"/>
                </a:solidFill>
                <a:latin typeface="Arial" charset="0"/>
                <a:cs typeface="Arial" charset="0"/>
              </a:rPr>
              <a:t>- Уходи, не мешай думать! Обиделась сестрёнка, отошла.  </a:t>
            </a:r>
          </a:p>
        </p:txBody>
      </p:sp>
      <p:sp>
        <p:nvSpPr>
          <p:cNvPr id="5" name="Прямоугольник 4"/>
          <p:cNvSpPr/>
          <p:nvPr/>
        </p:nvSpPr>
        <p:spPr>
          <a:xfrm>
            <a:off x="4716016" y="332658"/>
            <a:ext cx="3888432" cy="6186309"/>
          </a:xfrm>
          <a:prstGeom prst="rect">
            <a:avLst/>
          </a:prstGeom>
        </p:spPr>
        <p:txBody>
          <a:bodyPr wrap="square">
            <a:spAutoFit/>
          </a:bodyPr>
          <a:lstStyle/>
          <a:p>
            <a:pPr eaLnBrk="0" fontAlgn="base" hangingPunct="0">
              <a:spcBef>
                <a:spcPct val="0"/>
              </a:spcBef>
              <a:spcAft>
                <a:spcPct val="0"/>
              </a:spcAft>
            </a:pPr>
            <a:r>
              <a:rPr lang="ru-RU" dirty="0">
                <a:solidFill>
                  <a:prstClr val="black"/>
                </a:solidFill>
                <a:latin typeface="Arial" charset="0"/>
                <a:cs typeface="Arial" charset="0"/>
              </a:rPr>
              <a:t>А Юра думает:</a:t>
            </a:r>
          </a:p>
          <a:p>
            <a:pPr eaLnBrk="0" fontAlgn="base" hangingPunct="0">
              <a:spcBef>
                <a:spcPct val="0"/>
              </a:spcBef>
              <a:spcAft>
                <a:spcPct val="0"/>
              </a:spcAft>
            </a:pPr>
            <a:r>
              <a:rPr lang="ru-RU" dirty="0">
                <a:solidFill>
                  <a:prstClr val="black"/>
                </a:solidFill>
                <a:latin typeface="Arial" charset="0"/>
                <a:cs typeface="Arial" charset="0"/>
              </a:rPr>
              <a:t>“Вот если б на няню волки напали, а я бы их застрелил!”</a:t>
            </a:r>
          </a:p>
          <a:p>
            <a:pPr eaLnBrk="0" fontAlgn="base" hangingPunct="0">
              <a:spcBef>
                <a:spcPct val="0"/>
              </a:spcBef>
              <a:spcAft>
                <a:spcPct val="0"/>
              </a:spcAft>
            </a:pPr>
            <a:r>
              <a:rPr lang="ru-RU" dirty="0">
                <a:solidFill>
                  <a:prstClr val="black"/>
                </a:solidFill>
                <a:latin typeface="Arial" charset="0"/>
                <a:cs typeface="Arial" charset="0"/>
              </a:rPr>
              <a:t>    А няня тут как тут:</a:t>
            </a:r>
          </a:p>
          <a:p>
            <a:pPr eaLnBrk="0" fontAlgn="base" hangingPunct="0">
              <a:spcBef>
                <a:spcPct val="0"/>
              </a:spcBef>
              <a:spcAft>
                <a:spcPct val="0"/>
              </a:spcAft>
            </a:pPr>
            <a:r>
              <a:rPr lang="ru-RU" dirty="0">
                <a:solidFill>
                  <a:prstClr val="black"/>
                </a:solidFill>
                <a:latin typeface="Arial" charset="0"/>
                <a:cs typeface="Arial" charset="0"/>
              </a:rPr>
              <a:t>- Убери посуду, Юрочка.</a:t>
            </a:r>
          </a:p>
          <a:p>
            <a:pPr eaLnBrk="0" fontAlgn="base" hangingPunct="0">
              <a:spcBef>
                <a:spcPct val="0"/>
              </a:spcBef>
              <a:spcAft>
                <a:spcPct val="0"/>
              </a:spcAft>
            </a:pPr>
            <a:r>
              <a:rPr lang="ru-RU" dirty="0">
                <a:solidFill>
                  <a:prstClr val="black"/>
                </a:solidFill>
                <a:latin typeface="Arial" charset="0"/>
                <a:cs typeface="Arial" charset="0"/>
              </a:rPr>
              <a:t>- Убери сама - некогда мне!</a:t>
            </a:r>
          </a:p>
          <a:p>
            <a:pPr eaLnBrk="0" fontAlgn="base" hangingPunct="0">
              <a:spcBef>
                <a:spcPct val="0"/>
              </a:spcBef>
              <a:spcAft>
                <a:spcPct val="0"/>
              </a:spcAft>
            </a:pPr>
            <a:r>
              <a:rPr lang="ru-RU" dirty="0">
                <a:solidFill>
                  <a:prstClr val="black"/>
                </a:solidFill>
                <a:latin typeface="Arial" charset="0"/>
                <a:cs typeface="Arial" charset="0"/>
              </a:rPr>
              <a:t>Покачала головой няня. А Юра опять думает:</a:t>
            </a:r>
          </a:p>
          <a:p>
            <a:pPr eaLnBrk="0" fontAlgn="base" hangingPunct="0">
              <a:spcBef>
                <a:spcPct val="0"/>
              </a:spcBef>
              <a:spcAft>
                <a:spcPct val="0"/>
              </a:spcAft>
            </a:pPr>
            <a:r>
              <a:rPr lang="ru-RU" dirty="0">
                <a:solidFill>
                  <a:prstClr val="black"/>
                </a:solidFill>
                <a:latin typeface="Arial" charset="0"/>
                <a:cs typeface="Arial" charset="0"/>
              </a:rPr>
              <a:t>“Вот если б </a:t>
            </a:r>
            <a:r>
              <a:rPr lang="ru-RU" dirty="0" err="1">
                <a:solidFill>
                  <a:prstClr val="black"/>
                </a:solidFill>
                <a:latin typeface="Arial" charset="0"/>
                <a:cs typeface="Arial" charset="0"/>
              </a:rPr>
              <a:t>Трезорка</a:t>
            </a:r>
            <a:r>
              <a:rPr lang="ru-RU" dirty="0">
                <a:solidFill>
                  <a:prstClr val="black"/>
                </a:solidFill>
                <a:latin typeface="Arial" charset="0"/>
                <a:cs typeface="Arial" charset="0"/>
              </a:rPr>
              <a:t> в колодец упал, а я бы его вытащил!”</a:t>
            </a:r>
          </a:p>
          <a:p>
            <a:pPr eaLnBrk="0" fontAlgn="base" hangingPunct="0">
              <a:spcBef>
                <a:spcPct val="0"/>
              </a:spcBef>
              <a:spcAft>
                <a:spcPct val="0"/>
              </a:spcAft>
            </a:pPr>
            <a:r>
              <a:rPr lang="ru-RU" dirty="0">
                <a:solidFill>
                  <a:prstClr val="black"/>
                </a:solidFill>
                <a:latin typeface="Arial" charset="0"/>
                <a:cs typeface="Arial" charset="0"/>
              </a:rPr>
              <a:t>А </a:t>
            </a:r>
            <a:r>
              <a:rPr lang="ru-RU" dirty="0" err="1">
                <a:solidFill>
                  <a:prstClr val="black"/>
                </a:solidFill>
                <a:latin typeface="Arial" charset="0"/>
                <a:cs typeface="Arial" charset="0"/>
              </a:rPr>
              <a:t>Трезорка</a:t>
            </a:r>
            <a:r>
              <a:rPr lang="ru-RU" dirty="0">
                <a:solidFill>
                  <a:prstClr val="black"/>
                </a:solidFill>
                <a:latin typeface="Arial" charset="0"/>
                <a:cs typeface="Arial" charset="0"/>
              </a:rPr>
              <a:t> тут как тут. Хвостом виляет:</a:t>
            </a:r>
          </a:p>
          <a:p>
            <a:pPr eaLnBrk="0" fontAlgn="base" hangingPunct="0">
              <a:spcBef>
                <a:spcPct val="0"/>
              </a:spcBef>
              <a:spcAft>
                <a:spcPct val="0"/>
              </a:spcAft>
            </a:pPr>
            <a:r>
              <a:rPr lang="ru-RU" dirty="0">
                <a:solidFill>
                  <a:prstClr val="black"/>
                </a:solidFill>
                <a:latin typeface="Arial" charset="0"/>
                <a:cs typeface="Arial" charset="0"/>
              </a:rPr>
              <a:t>“Дай мне попить, Юра!”</a:t>
            </a:r>
          </a:p>
          <a:p>
            <a:pPr eaLnBrk="0" fontAlgn="base" hangingPunct="0">
              <a:spcBef>
                <a:spcPct val="0"/>
              </a:spcBef>
              <a:spcAft>
                <a:spcPct val="0"/>
              </a:spcAft>
            </a:pPr>
            <a:r>
              <a:rPr lang="ru-RU" dirty="0">
                <a:solidFill>
                  <a:prstClr val="black"/>
                </a:solidFill>
                <a:latin typeface="Arial" charset="0"/>
                <a:cs typeface="Arial" charset="0"/>
              </a:rPr>
              <a:t>- Пошёл вон! Не мешай думать! Закрыл </a:t>
            </a:r>
            <a:r>
              <a:rPr lang="ru-RU" dirty="0" err="1">
                <a:solidFill>
                  <a:prstClr val="black"/>
                </a:solidFill>
                <a:latin typeface="Arial" charset="0"/>
                <a:cs typeface="Arial" charset="0"/>
              </a:rPr>
              <a:t>Трезорка</a:t>
            </a:r>
            <a:r>
              <a:rPr lang="ru-RU" dirty="0">
                <a:solidFill>
                  <a:prstClr val="black"/>
                </a:solidFill>
                <a:latin typeface="Arial" charset="0"/>
                <a:cs typeface="Arial" charset="0"/>
              </a:rPr>
              <a:t> пасть, полез в кусты. А Юра к маме пошёл:</a:t>
            </a:r>
          </a:p>
          <a:p>
            <a:pPr eaLnBrk="0" fontAlgn="base" hangingPunct="0">
              <a:spcBef>
                <a:spcPct val="0"/>
              </a:spcBef>
              <a:spcAft>
                <a:spcPct val="0"/>
              </a:spcAft>
            </a:pPr>
            <a:r>
              <a:rPr lang="ru-RU" dirty="0">
                <a:solidFill>
                  <a:prstClr val="black"/>
                </a:solidFill>
                <a:latin typeface="Arial" charset="0"/>
                <a:cs typeface="Arial" charset="0"/>
              </a:rPr>
              <a:t>- Что бы мне такое хорошее сделать? Погладила мама Юру по голове:</a:t>
            </a:r>
          </a:p>
          <a:p>
            <a:pPr eaLnBrk="0" fontAlgn="base" hangingPunct="0">
              <a:spcBef>
                <a:spcPct val="0"/>
              </a:spcBef>
              <a:spcAft>
                <a:spcPct val="0"/>
              </a:spcAft>
            </a:pPr>
            <a:r>
              <a:rPr lang="ru-RU" dirty="0">
                <a:solidFill>
                  <a:prstClr val="black"/>
                </a:solidFill>
                <a:latin typeface="Arial" charset="0"/>
                <a:cs typeface="Arial" charset="0"/>
              </a:rPr>
              <a:t>- Погуляй с сестрёнкой, помоги няне посуду убрать, дай водички </a:t>
            </a:r>
            <a:r>
              <a:rPr lang="ru-RU" dirty="0" err="1">
                <a:solidFill>
                  <a:prstClr val="black"/>
                </a:solidFill>
                <a:latin typeface="Arial" charset="0"/>
                <a:cs typeface="Arial" charset="0"/>
              </a:rPr>
              <a:t>Трезору</a:t>
            </a:r>
            <a:r>
              <a:rPr lang="ru-RU" dirty="0">
                <a:solidFill>
                  <a:prstClr val="black"/>
                </a:solidFill>
                <a:latin typeface="Arial" charset="0"/>
                <a:cs typeface="Arial" charset="0"/>
              </a:rPr>
              <a:t>.</a:t>
            </a:r>
          </a:p>
        </p:txBody>
      </p:sp>
      <p:pic>
        <p:nvPicPr>
          <p:cNvPr id="6" name="Picture 2" descr="http://danlik.ru/wp-content/uploads/2014/02/Rasskaz-KHoroshee.-Oseeva-V.jpg">
            <a:hlinkClick r:id="rId2" action="ppaction://hlinksldjump"/>
          </p:cNvPr>
          <p:cNvPicPr>
            <a:picLocks noChangeAspect="1" noChangeArrowheads="1"/>
          </p:cNvPicPr>
          <p:nvPr/>
        </p:nvPicPr>
        <p:blipFill>
          <a:blip r:embed="rId3" cstate="print"/>
          <a:srcRect/>
          <a:stretch>
            <a:fillRect/>
          </a:stretch>
        </p:blipFill>
        <p:spPr bwMode="auto">
          <a:xfrm>
            <a:off x="1331640" y="3982973"/>
            <a:ext cx="1944216" cy="2540737"/>
          </a:xfrm>
          <a:prstGeom prst="rect">
            <a:avLst/>
          </a:prstGeom>
          <a:noFill/>
        </p:spPr>
      </p:pic>
      <p:sp>
        <p:nvSpPr>
          <p:cNvPr id="7" name="TextBox 6"/>
          <p:cNvSpPr txBox="1"/>
          <p:nvPr/>
        </p:nvSpPr>
        <p:spPr>
          <a:xfrm>
            <a:off x="1547664" y="188642"/>
            <a:ext cx="1656184" cy="461665"/>
          </a:xfrm>
          <a:prstGeom prst="rect">
            <a:avLst/>
          </a:prstGeom>
          <a:noFill/>
        </p:spPr>
        <p:txBody>
          <a:bodyPr wrap="square" rtlCol="0">
            <a:spAutoFit/>
          </a:bodyPr>
          <a:lstStyle/>
          <a:p>
            <a:r>
              <a:rPr lang="ru-RU" sz="2400" b="1" dirty="0">
                <a:solidFill>
                  <a:srgbClr val="0070C0"/>
                </a:solidFill>
                <a:latin typeface="Calibri"/>
              </a:rPr>
              <a:t>ХОРОШЕЕ</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1052736"/>
            <a:ext cx="3744416" cy="4801314"/>
          </a:xfrm>
          <a:prstGeom prst="rect">
            <a:avLst/>
          </a:prstGeom>
        </p:spPr>
        <p:txBody>
          <a:bodyPr wrap="square">
            <a:spAutoFit/>
          </a:bodyPr>
          <a:lstStyle/>
          <a:p>
            <a:r>
              <a:rPr lang="ru-RU" dirty="0">
                <a:solidFill>
                  <a:prstClr val="black"/>
                </a:solidFill>
                <a:latin typeface="Calibri"/>
              </a:rPr>
              <a:t>По улице шли мальчик и девочка. А впереди них шла старушка. Было очень скользко. Старушка поскользнулась и упала.</a:t>
            </a:r>
            <a:br>
              <a:rPr lang="ru-RU" dirty="0">
                <a:solidFill>
                  <a:prstClr val="black"/>
                </a:solidFill>
                <a:latin typeface="Calibri"/>
              </a:rPr>
            </a:br>
            <a:r>
              <a:rPr lang="ru-RU" dirty="0">
                <a:solidFill>
                  <a:prstClr val="black"/>
                </a:solidFill>
                <a:latin typeface="Calibri"/>
              </a:rPr>
              <a:t>– Подержи мои книжки! – крикнул мальчик, передавая девочке свой портфель, и бросился на помощь старушке. </a:t>
            </a:r>
            <a:endParaRPr lang="en-US" dirty="0">
              <a:solidFill>
                <a:prstClr val="black"/>
              </a:solidFill>
              <a:latin typeface="Calibri"/>
            </a:endParaRPr>
          </a:p>
          <a:p>
            <a:r>
              <a:rPr lang="ru-RU" dirty="0">
                <a:solidFill>
                  <a:prstClr val="black"/>
                </a:solidFill>
                <a:latin typeface="Calibri"/>
              </a:rPr>
              <a:t>Когда он вернулся, девочка спросила его:</a:t>
            </a:r>
            <a:br>
              <a:rPr lang="ru-RU" dirty="0">
                <a:solidFill>
                  <a:prstClr val="black"/>
                </a:solidFill>
                <a:latin typeface="Calibri"/>
              </a:rPr>
            </a:br>
            <a:r>
              <a:rPr lang="ru-RU" dirty="0">
                <a:solidFill>
                  <a:prstClr val="black"/>
                </a:solidFill>
                <a:latin typeface="Calibri"/>
              </a:rPr>
              <a:t>– Это твоя бабушка?</a:t>
            </a:r>
            <a:br>
              <a:rPr lang="ru-RU" dirty="0">
                <a:solidFill>
                  <a:prstClr val="black"/>
                </a:solidFill>
                <a:latin typeface="Calibri"/>
              </a:rPr>
            </a:br>
            <a:r>
              <a:rPr lang="ru-RU" dirty="0">
                <a:solidFill>
                  <a:prstClr val="black"/>
                </a:solidFill>
                <a:latin typeface="Calibri"/>
              </a:rPr>
              <a:t>– Нет, – отвечал мальчик.</a:t>
            </a:r>
            <a:br>
              <a:rPr lang="ru-RU" dirty="0">
                <a:solidFill>
                  <a:prstClr val="black"/>
                </a:solidFill>
                <a:latin typeface="Calibri"/>
              </a:rPr>
            </a:br>
            <a:r>
              <a:rPr lang="ru-RU" dirty="0">
                <a:solidFill>
                  <a:prstClr val="black"/>
                </a:solidFill>
                <a:latin typeface="Calibri"/>
              </a:rPr>
              <a:t>– Мама? – удивилась подружка.</a:t>
            </a:r>
            <a:br>
              <a:rPr lang="ru-RU" dirty="0">
                <a:solidFill>
                  <a:prstClr val="black"/>
                </a:solidFill>
                <a:latin typeface="Calibri"/>
              </a:rPr>
            </a:br>
            <a:r>
              <a:rPr lang="ru-RU" dirty="0">
                <a:solidFill>
                  <a:prstClr val="black"/>
                </a:solidFill>
                <a:latin typeface="Calibri"/>
              </a:rPr>
              <a:t>– Нет!</a:t>
            </a:r>
            <a:br>
              <a:rPr lang="ru-RU" dirty="0">
                <a:solidFill>
                  <a:prstClr val="black"/>
                </a:solidFill>
                <a:latin typeface="Calibri"/>
              </a:rPr>
            </a:br>
            <a:r>
              <a:rPr lang="ru-RU" dirty="0">
                <a:solidFill>
                  <a:prstClr val="black"/>
                </a:solidFill>
                <a:latin typeface="Calibri"/>
              </a:rPr>
              <a:t>– Ну, тётя? Или знакомая?</a:t>
            </a:r>
            <a:br>
              <a:rPr lang="ru-RU" dirty="0">
                <a:solidFill>
                  <a:prstClr val="black"/>
                </a:solidFill>
                <a:latin typeface="Calibri"/>
              </a:rPr>
            </a:br>
            <a:r>
              <a:rPr lang="ru-RU" dirty="0">
                <a:solidFill>
                  <a:prstClr val="black"/>
                </a:solidFill>
                <a:latin typeface="Calibri"/>
              </a:rPr>
              <a:t>– Да нет же, нет! – отвечал мальчик. – Это просто старушка.</a:t>
            </a:r>
          </a:p>
        </p:txBody>
      </p:sp>
      <p:pic>
        <p:nvPicPr>
          <p:cNvPr id="1026" name="Picture 2" descr="&amp;mcy;&amp;acy;&amp;lcy;&amp;softcy;&amp;chcy;&amp;icy;&amp;kcy; &amp;pcy;&amp;ocy;&amp;mcy;&amp;ocy;&amp;gcy;&amp;acy;&amp;iecy;&amp;tcy; &amp;scy;&amp;tcy;&amp;acy;&amp;rcy;&amp;ucy;&amp;shcy;&amp;kcy;&amp;iecy; &amp;icy;&amp;dcy;&amp;tcy;&amp;icy; &amp;pcy;&amp;ocy; &amp;scy;&amp;kcy;&amp;ocy;&amp;lcy;&amp;softcy;&amp;zcy;&amp;kcy;&amp;ocy;&amp;jcy; &amp;dcy;&amp;ocy;&amp;rcy;&amp;ocy;&amp;gcy;&amp;iecy; &amp;zcy;&amp;icy;&amp;mcy;&amp;ocy;&amp;jcy;">
            <a:hlinkClick r:id="rId2" action="ppaction://hlinksldjump"/>
          </p:cNvPr>
          <p:cNvPicPr>
            <a:picLocks noChangeAspect="1" noChangeArrowheads="1"/>
          </p:cNvPicPr>
          <p:nvPr/>
        </p:nvPicPr>
        <p:blipFill>
          <a:blip r:embed="rId3" cstate="print"/>
          <a:srcRect l="8262" r="16001"/>
          <a:stretch>
            <a:fillRect/>
          </a:stretch>
        </p:blipFill>
        <p:spPr bwMode="auto">
          <a:xfrm flipH="1">
            <a:off x="4860032" y="692696"/>
            <a:ext cx="3600400" cy="5256584"/>
          </a:xfrm>
          <a:prstGeom prst="rect">
            <a:avLst/>
          </a:prstGeom>
          <a:noFill/>
        </p:spPr>
      </p:pic>
      <p:sp>
        <p:nvSpPr>
          <p:cNvPr id="6" name="TextBox 5"/>
          <p:cNvSpPr txBox="1"/>
          <p:nvPr/>
        </p:nvSpPr>
        <p:spPr>
          <a:xfrm>
            <a:off x="971600" y="404666"/>
            <a:ext cx="3024336" cy="461665"/>
          </a:xfrm>
          <a:prstGeom prst="rect">
            <a:avLst/>
          </a:prstGeom>
          <a:noFill/>
        </p:spPr>
        <p:txBody>
          <a:bodyPr wrap="square" rtlCol="0">
            <a:spAutoFit/>
          </a:bodyPr>
          <a:lstStyle/>
          <a:p>
            <a:r>
              <a:rPr lang="ru-RU" sz="2400" b="1" dirty="0">
                <a:solidFill>
                  <a:srgbClr val="0070C0"/>
                </a:solidFill>
                <a:latin typeface="Calibri"/>
              </a:rPr>
              <a:t>ПРОСТО СТАРУШКА</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548682"/>
            <a:ext cx="3960440" cy="4247317"/>
          </a:xfrm>
          <a:prstGeom prst="rect">
            <a:avLst/>
          </a:prstGeom>
        </p:spPr>
        <p:txBody>
          <a:bodyPr wrap="square">
            <a:spAutoFit/>
          </a:bodyPr>
          <a:lstStyle/>
          <a:p>
            <a:pPr eaLnBrk="0" fontAlgn="base" hangingPunct="0">
              <a:spcBef>
                <a:spcPct val="0"/>
              </a:spcBef>
              <a:spcAft>
                <a:spcPct val="0"/>
              </a:spcAft>
            </a:pPr>
            <a:r>
              <a:rPr lang="ru-RU" sz="1000" dirty="0">
                <a:solidFill>
                  <a:prstClr val="black"/>
                </a:solidFill>
                <a:latin typeface="Arial" charset="0"/>
                <a:cs typeface="Arial" charset="0"/>
              </a:rPr>
              <a:t> </a:t>
            </a:r>
            <a:r>
              <a:rPr lang="ru-RU" dirty="0">
                <a:solidFill>
                  <a:prstClr val="black"/>
                </a:solidFill>
                <a:latin typeface="Arial" charset="0"/>
                <a:cs typeface="Arial" charset="0"/>
              </a:rPr>
              <a:t>Жили-были в одном доме мальчик Ваня, девочка Таня, пёс Барбос, утка </a:t>
            </a:r>
            <a:r>
              <a:rPr lang="ru-RU" dirty="0" err="1">
                <a:solidFill>
                  <a:prstClr val="black"/>
                </a:solidFill>
                <a:latin typeface="Arial" charset="0"/>
                <a:cs typeface="Arial" charset="0"/>
              </a:rPr>
              <a:t>Устинья</a:t>
            </a:r>
            <a:r>
              <a:rPr lang="ru-RU" dirty="0">
                <a:solidFill>
                  <a:prstClr val="black"/>
                </a:solidFill>
                <a:latin typeface="Arial" charset="0"/>
                <a:cs typeface="Arial" charset="0"/>
              </a:rPr>
              <a:t> и цыплёнок </a:t>
            </a:r>
            <a:r>
              <a:rPr lang="ru-RU" dirty="0" err="1">
                <a:solidFill>
                  <a:prstClr val="black"/>
                </a:solidFill>
                <a:latin typeface="Arial" charset="0"/>
                <a:cs typeface="Arial" charset="0"/>
              </a:rPr>
              <a:t>Боська</a:t>
            </a:r>
            <a:r>
              <a:rPr lang="ru-RU" dirty="0">
                <a:solidFill>
                  <a:prstClr val="black"/>
                </a:solidFill>
                <a:latin typeface="Arial" charset="0"/>
                <a:cs typeface="Arial" charset="0"/>
              </a:rPr>
              <a:t>.</a:t>
            </a:r>
          </a:p>
          <a:p>
            <a:pPr eaLnBrk="0" fontAlgn="base" hangingPunct="0">
              <a:spcBef>
                <a:spcPct val="0"/>
              </a:spcBef>
              <a:spcAft>
                <a:spcPct val="0"/>
              </a:spcAft>
            </a:pPr>
            <a:r>
              <a:rPr lang="ru-RU" dirty="0">
                <a:solidFill>
                  <a:prstClr val="black"/>
                </a:solidFill>
                <a:latin typeface="Arial" charset="0"/>
                <a:cs typeface="Arial" charset="0"/>
              </a:rPr>
              <a:t>Вот однажды вышли они все во двор и уселись на скамейку: мальчик Ваня, девочка Таня, пёс Барбос, утка </a:t>
            </a:r>
            <a:r>
              <a:rPr lang="ru-RU" dirty="0" err="1">
                <a:solidFill>
                  <a:prstClr val="black"/>
                </a:solidFill>
                <a:latin typeface="Arial" charset="0"/>
                <a:cs typeface="Arial" charset="0"/>
              </a:rPr>
              <a:t>Устинья</a:t>
            </a:r>
            <a:r>
              <a:rPr lang="ru-RU" dirty="0">
                <a:solidFill>
                  <a:prstClr val="black"/>
                </a:solidFill>
                <a:latin typeface="Arial" charset="0"/>
                <a:cs typeface="Arial" charset="0"/>
              </a:rPr>
              <a:t> и цыплёнок </a:t>
            </a:r>
            <a:r>
              <a:rPr lang="ru-RU" dirty="0" err="1">
                <a:solidFill>
                  <a:prstClr val="black"/>
                </a:solidFill>
                <a:latin typeface="Arial" charset="0"/>
                <a:cs typeface="Arial" charset="0"/>
              </a:rPr>
              <a:t>Боська</a:t>
            </a:r>
            <a:r>
              <a:rPr lang="ru-RU" dirty="0">
                <a:solidFill>
                  <a:prstClr val="black"/>
                </a:solidFill>
                <a:latin typeface="Arial" charset="0"/>
                <a:cs typeface="Arial" charset="0"/>
              </a:rPr>
              <a:t>.</a:t>
            </a:r>
          </a:p>
          <a:p>
            <a:pPr eaLnBrk="0" fontAlgn="base" hangingPunct="0">
              <a:spcBef>
                <a:spcPct val="0"/>
              </a:spcBef>
              <a:spcAft>
                <a:spcPct val="0"/>
              </a:spcAft>
            </a:pPr>
            <a:r>
              <a:rPr lang="ru-RU" dirty="0">
                <a:solidFill>
                  <a:prstClr val="black"/>
                </a:solidFill>
                <a:latin typeface="Arial" charset="0"/>
                <a:cs typeface="Arial" charset="0"/>
              </a:rPr>
              <a:t>Посмотрел Ваня направо, посмотрел налево, задрал голову кверху. Скучно! Взял да и дёрнул за косичку Таню.</a:t>
            </a:r>
          </a:p>
          <a:p>
            <a:pPr eaLnBrk="0" fontAlgn="base" hangingPunct="0">
              <a:spcBef>
                <a:spcPct val="0"/>
              </a:spcBef>
              <a:spcAft>
                <a:spcPct val="0"/>
              </a:spcAft>
            </a:pPr>
            <a:r>
              <a:rPr lang="ru-RU" dirty="0">
                <a:solidFill>
                  <a:prstClr val="black"/>
                </a:solidFill>
                <a:latin typeface="Arial" charset="0"/>
                <a:cs typeface="Arial" charset="0"/>
              </a:rPr>
              <a:t>Рассердилась Таня, хотела дать Ване сдачи, да видит - мальчик большой и сильный.</a:t>
            </a:r>
            <a:endParaRPr lang="ru-RU" dirty="0">
              <a:solidFill>
                <a:prstClr val="black"/>
              </a:solidFill>
              <a:latin typeface="Calibri"/>
            </a:endParaRPr>
          </a:p>
        </p:txBody>
      </p:sp>
      <p:sp>
        <p:nvSpPr>
          <p:cNvPr id="5" name="Прямоугольник 4"/>
          <p:cNvSpPr/>
          <p:nvPr/>
        </p:nvSpPr>
        <p:spPr>
          <a:xfrm>
            <a:off x="4716016" y="188642"/>
            <a:ext cx="3888432" cy="6186309"/>
          </a:xfrm>
          <a:prstGeom prst="rect">
            <a:avLst/>
          </a:prstGeom>
        </p:spPr>
        <p:txBody>
          <a:bodyPr wrap="square">
            <a:spAutoFit/>
          </a:bodyPr>
          <a:lstStyle/>
          <a:p>
            <a:pPr eaLnBrk="0" fontAlgn="base" hangingPunct="0">
              <a:spcBef>
                <a:spcPct val="0"/>
              </a:spcBef>
              <a:spcAft>
                <a:spcPct val="0"/>
              </a:spcAft>
            </a:pPr>
            <a:r>
              <a:rPr lang="ru-RU" dirty="0">
                <a:solidFill>
                  <a:prstClr val="black"/>
                </a:solidFill>
                <a:latin typeface="Arial" charset="0"/>
                <a:cs typeface="Arial" charset="0"/>
              </a:rPr>
              <a:t>Ударила она ногой Барбоса. Завизжал Барбос, обиделся, оскалил зубы. Хотел укусить её, да Таня - хозяйка, трогать её нельзя.</a:t>
            </a:r>
          </a:p>
          <a:p>
            <a:pPr eaLnBrk="0" fontAlgn="base" hangingPunct="0">
              <a:spcBef>
                <a:spcPct val="0"/>
              </a:spcBef>
              <a:spcAft>
                <a:spcPct val="0"/>
              </a:spcAft>
            </a:pPr>
            <a:r>
              <a:rPr lang="ru-RU" dirty="0">
                <a:solidFill>
                  <a:prstClr val="black"/>
                </a:solidFill>
                <a:latin typeface="Arial" charset="0"/>
                <a:cs typeface="Arial" charset="0"/>
              </a:rPr>
              <a:t>Цапнул Барбос утку </a:t>
            </a:r>
            <a:r>
              <a:rPr lang="ru-RU" dirty="0" err="1">
                <a:solidFill>
                  <a:prstClr val="black"/>
                </a:solidFill>
                <a:latin typeface="Arial" charset="0"/>
                <a:cs typeface="Arial" charset="0"/>
              </a:rPr>
              <a:t>Устинью</a:t>
            </a:r>
            <a:r>
              <a:rPr lang="ru-RU" dirty="0">
                <a:solidFill>
                  <a:prstClr val="black"/>
                </a:solidFill>
                <a:latin typeface="Arial" charset="0"/>
                <a:cs typeface="Arial" charset="0"/>
              </a:rPr>
              <a:t> за хвост. Всполошилась утка, пригладила свои перышки. Хотела цыплёнка </a:t>
            </a:r>
            <a:r>
              <a:rPr lang="ru-RU" dirty="0" err="1">
                <a:solidFill>
                  <a:prstClr val="black"/>
                </a:solidFill>
                <a:latin typeface="Arial" charset="0"/>
                <a:cs typeface="Arial" charset="0"/>
              </a:rPr>
              <a:t>Боську</a:t>
            </a:r>
            <a:r>
              <a:rPr lang="ru-RU" dirty="0">
                <a:solidFill>
                  <a:prstClr val="black"/>
                </a:solidFill>
                <a:latin typeface="Arial" charset="0"/>
                <a:cs typeface="Arial" charset="0"/>
              </a:rPr>
              <a:t> клювом ударить, да раздумала.</a:t>
            </a:r>
          </a:p>
          <a:p>
            <a:pPr eaLnBrk="0" fontAlgn="base" hangingPunct="0">
              <a:spcBef>
                <a:spcPct val="0"/>
              </a:spcBef>
              <a:spcAft>
                <a:spcPct val="0"/>
              </a:spcAft>
            </a:pPr>
            <a:r>
              <a:rPr lang="ru-RU" dirty="0">
                <a:solidFill>
                  <a:prstClr val="black"/>
                </a:solidFill>
                <a:latin typeface="Arial" charset="0"/>
                <a:cs typeface="Arial" charset="0"/>
              </a:rPr>
              <a:t>Вот и спрашивает её Барбос:</a:t>
            </a:r>
          </a:p>
          <a:p>
            <a:pPr eaLnBrk="0" fontAlgn="base" hangingPunct="0">
              <a:spcBef>
                <a:spcPct val="0"/>
              </a:spcBef>
              <a:spcAft>
                <a:spcPct val="0"/>
              </a:spcAft>
            </a:pPr>
            <a:r>
              <a:rPr lang="ru-RU" dirty="0">
                <a:solidFill>
                  <a:prstClr val="black"/>
                </a:solidFill>
                <a:latin typeface="Arial" charset="0"/>
                <a:cs typeface="Arial" charset="0"/>
              </a:rPr>
              <a:t>- Что же ты, утка </a:t>
            </a:r>
            <a:r>
              <a:rPr lang="ru-RU" dirty="0" err="1">
                <a:solidFill>
                  <a:prstClr val="black"/>
                </a:solidFill>
                <a:latin typeface="Arial" charset="0"/>
                <a:cs typeface="Arial" charset="0"/>
              </a:rPr>
              <a:t>Устинья</a:t>
            </a:r>
            <a:r>
              <a:rPr lang="ru-RU" dirty="0">
                <a:solidFill>
                  <a:prstClr val="black"/>
                </a:solidFill>
                <a:latin typeface="Arial" charset="0"/>
                <a:cs typeface="Arial" charset="0"/>
              </a:rPr>
              <a:t>, </a:t>
            </a:r>
            <a:r>
              <a:rPr lang="ru-RU" dirty="0" err="1">
                <a:solidFill>
                  <a:prstClr val="black"/>
                </a:solidFill>
                <a:latin typeface="Arial" charset="0"/>
                <a:cs typeface="Arial" charset="0"/>
              </a:rPr>
              <a:t>Боську</a:t>
            </a:r>
            <a:r>
              <a:rPr lang="ru-RU" dirty="0">
                <a:solidFill>
                  <a:prstClr val="black"/>
                </a:solidFill>
                <a:latin typeface="Arial" charset="0"/>
                <a:cs typeface="Arial" charset="0"/>
              </a:rPr>
              <a:t> не бьёшь? Он слабее тебя.</a:t>
            </a:r>
          </a:p>
          <a:p>
            <a:pPr eaLnBrk="0" fontAlgn="base" hangingPunct="0">
              <a:spcBef>
                <a:spcPct val="0"/>
              </a:spcBef>
              <a:spcAft>
                <a:spcPct val="0"/>
              </a:spcAft>
            </a:pPr>
            <a:r>
              <a:rPr lang="ru-RU" dirty="0">
                <a:solidFill>
                  <a:prstClr val="black"/>
                </a:solidFill>
                <a:latin typeface="Arial" charset="0"/>
                <a:cs typeface="Arial" charset="0"/>
              </a:rPr>
              <a:t>- Я не такая глупая, как ты, - отвечает Барбосу утка.</a:t>
            </a:r>
          </a:p>
          <a:p>
            <a:pPr eaLnBrk="0" fontAlgn="base" hangingPunct="0">
              <a:spcBef>
                <a:spcPct val="0"/>
              </a:spcBef>
              <a:spcAft>
                <a:spcPct val="0"/>
              </a:spcAft>
            </a:pPr>
            <a:r>
              <a:rPr lang="ru-RU" dirty="0">
                <a:solidFill>
                  <a:prstClr val="black"/>
                </a:solidFill>
                <a:latin typeface="Arial" charset="0"/>
                <a:cs typeface="Arial" charset="0"/>
              </a:rPr>
              <a:t>- Есть глупее меня, - говорит пёс и на Таню показывает. Услыхала Таня.</a:t>
            </a:r>
          </a:p>
          <a:p>
            <a:pPr eaLnBrk="0" fontAlgn="base" hangingPunct="0">
              <a:spcBef>
                <a:spcPct val="0"/>
              </a:spcBef>
              <a:spcAft>
                <a:spcPct val="0"/>
              </a:spcAft>
            </a:pPr>
            <a:r>
              <a:rPr lang="ru-RU" dirty="0">
                <a:solidFill>
                  <a:prstClr val="black"/>
                </a:solidFill>
                <a:latin typeface="Arial" charset="0"/>
                <a:cs typeface="Arial" charset="0"/>
              </a:rPr>
              <a:t>- И глупее меня есть, - говорит она и на Ваню смотрит.</a:t>
            </a:r>
          </a:p>
          <a:p>
            <a:pPr eaLnBrk="0" fontAlgn="base" hangingPunct="0">
              <a:spcBef>
                <a:spcPct val="0"/>
              </a:spcBef>
              <a:spcAft>
                <a:spcPct val="0"/>
              </a:spcAft>
            </a:pPr>
            <a:r>
              <a:rPr lang="ru-RU" dirty="0">
                <a:solidFill>
                  <a:prstClr val="black"/>
                </a:solidFill>
                <a:latin typeface="Arial" charset="0"/>
                <a:cs typeface="Arial" charset="0"/>
              </a:rPr>
              <a:t>Оглянулся Ваня, а сзади него никого нет.</a:t>
            </a:r>
          </a:p>
        </p:txBody>
      </p:sp>
      <p:pic>
        <p:nvPicPr>
          <p:cNvPr id="6" name="Picture 5" descr="http://www.e-reading.life/illustrations/137/137772-i_059.jpg">
            <a:hlinkClick r:id="rId2" action="ppaction://hlinksldjump"/>
          </p:cNvPr>
          <p:cNvPicPr>
            <a:picLocks noChangeAspect="1" noChangeArrowheads="1"/>
          </p:cNvPicPr>
          <p:nvPr/>
        </p:nvPicPr>
        <p:blipFill>
          <a:blip r:embed="rId3" cstate="print"/>
          <a:srcRect/>
          <a:stretch>
            <a:fillRect/>
          </a:stretch>
        </p:blipFill>
        <p:spPr bwMode="auto">
          <a:xfrm>
            <a:off x="1691680" y="4725144"/>
            <a:ext cx="1584176" cy="1890208"/>
          </a:xfrm>
          <a:prstGeom prst="rect">
            <a:avLst/>
          </a:prstGeom>
          <a:noFill/>
        </p:spPr>
      </p:pic>
      <p:sp>
        <p:nvSpPr>
          <p:cNvPr id="7" name="TextBox 6"/>
          <p:cNvSpPr txBox="1"/>
          <p:nvPr/>
        </p:nvSpPr>
        <p:spPr>
          <a:xfrm>
            <a:off x="1043608" y="188642"/>
            <a:ext cx="2952328" cy="461665"/>
          </a:xfrm>
          <a:prstGeom prst="rect">
            <a:avLst/>
          </a:prstGeom>
          <a:noFill/>
        </p:spPr>
        <p:txBody>
          <a:bodyPr wrap="square" rtlCol="0">
            <a:spAutoFit/>
          </a:bodyPr>
          <a:lstStyle/>
          <a:p>
            <a:r>
              <a:rPr lang="ru-RU" sz="2400" b="1" dirty="0">
                <a:solidFill>
                  <a:srgbClr val="0070C0"/>
                </a:solidFill>
                <a:latin typeface="Calibri"/>
              </a:rPr>
              <a:t>КТО ВСЕХ ГЛУПЕЕ?</a:t>
            </a: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836712"/>
            <a:ext cx="3816424" cy="5509200"/>
          </a:xfrm>
          <a:prstGeom prst="rect">
            <a:avLst/>
          </a:prstGeom>
        </p:spPr>
        <p:txBody>
          <a:bodyPr wrap="square">
            <a:spAutoFit/>
          </a:bodyPr>
          <a:lstStyle/>
          <a:p>
            <a:pPr eaLnBrk="0" fontAlgn="base" hangingPunct="0">
              <a:spcBef>
                <a:spcPct val="0"/>
              </a:spcBef>
              <a:spcAft>
                <a:spcPct val="0"/>
              </a:spcAft>
            </a:pPr>
            <a:r>
              <a:rPr lang="ru-RU" sz="1600" dirty="0">
                <a:solidFill>
                  <a:prstClr val="black"/>
                </a:solidFill>
                <a:latin typeface="Arial" charset="0"/>
                <a:cs typeface="Arial" charset="0"/>
              </a:rPr>
              <a:t>Большую черную собаку звали Жук. Два мальчика, Коля и Ваня, подобрали Жука на улице. У него была перебита нога. Коля и Ваня вместе ухаживали за ним, и, когда Жук выздоровел, каждому из мальчиков захотелось стать его единственным хозяином. Но кто хозяин Жука, они не могли решить, поэтому спор их всегда кончался ссорой.</a:t>
            </a:r>
            <a:endParaRPr lang="ru-RU" sz="4000" dirty="0">
              <a:solidFill>
                <a:prstClr val="black"/>
              </a:solidFill>
              <a:latin typeface="Arial" charset="0"/>
              <a:cs typeface="Arial" charset="0"/>
            </a:endParaRPr>
          </a:p>
          <a:p>
            <a:pPr eaLnBrk="0" fontAlgn="base" hangingPunct="0">
              <a:spcBef>
                <a:spcPct val="0"/>
              </a:spcBef>
              <a:spcAft>
                <a:spcPct val="0"/>
              </a:spcAft>
            </a:pPr>
            <a:r>
              <a:rPr lang="ru-RU" sz="1600" dirty="0">
                <a:solidFill>
                  <a:prstClr val="black"/>
                </a:solidFill>
                <a:latin typeface="Arial" charset="0"/>
                <a:cs typeface="Arial" charset="0"/>
              </a:rPr>
              <a:t>Однажды они шли лесом. Жук бежал впереди. Мальчики горячо спорили.</a:t>
            </a:r>
          </a:p>
          <a:p>
            <a:pPr eaLnBrk="0" fontAlgn="base" hangingPunct="0">
              <a:spcBef>
                <a:spcPct val="0"/>
              </a:spcBef>
              <a:spcAft>
                <a:spcPct val="0"/>
              </a:spcAft>
            </a:pPr>
            <a:r>
              <a:rPr lang="ru-RU" sz="1600" dirty="0">
                <a:solidFill>
                  <a:prstClr val="black"/>
                </a:solidFill>
                <a:latin typeface="Arial" charset="0"/>
                <a:cs typeface="Arial" charset="0"/>
              </a:rPr>
              <a:t>- Собака моя, - говорил Коля, - я первый увидел Жука и подобрал его!</a:t>
            </a:r>
          </a:p>
          <a:p>
            <a:pPr eaLnBrk="0" fontAlgn="base" hangingPunct="0">
              <a:spcBef>
                <a:spcPct val="0"/>
              </a:spcBef>
              <a:spcAft>
                <a:spcPct val="0"/>
              </a:spcAft>
              <a:buFontTx/>
              <a:buChar char="-"/>
            </a:pPr>
            <a:r>
              <a:rPr lang="ru-RU" sz="1600" dirty="0">
                <a:solidFill>
                  <a:prstClr val="black"/>
                </a:solidFill>
                <a:latin typeface="Arial" charset="0"/>
                <a:cs typeface="Arial" charset="0"/>
              </a:rPr>
              <a:t>Нет, моя, - сердился Ваня, - я перевязывал ей лапу и таскал для нее вкусные кусочки!</a:t>
            </a:r>
          </a:p>
          <a:p>
            <a:pPr eaLnBrk="0" fontAlgn="base" hangingPunct="0">
              <a:spcBef>
                <a:spcPct val="0"/>
              </a:spcBef>
              <a:spcAft>
                <a:spcPct val="0"/>
              </a:spcAft>
            </a:pPr>
            <a:r>
              <a:rPr lang="ru-RU" sz="1600" dirty="0">
                <a:solidFill>
                  <a:prstClr val="black"/>
                </a:solidFill>
                <a:latin typeface="Arial" charset="0"/>
                <a:cs typeface="Arial" charset="0"/>
              </a:rPr>
              <a:t>Никто не хотел уступить. Мальчики сильно поссорились.</a:t>
            </a:r>
          </a:p>
          <a:p>
            <a:pPr eaLnBrk="0" fontAlgn="base" hangingPunct="0">
              <a:spcBef>
                <a:spcPct val="0"/>
              </a:spcBef>
              <a:spcAft>
                <a:spcPct val="0"/>
              </a:spcAft>
            </a:pPr>
            <a:r>
              <a:rPr lang="ru-RU" sz="1600" dirty="0">
                <a:solidFill>
                  <a:prstClr val="black"/>
                </a:solidFill>
                <a:latin typeface="Arial" charset="0"/>
                <a:cs typeface="Arial" charset="0"/>
              </a:rPr>
              <a:t>- Моя! Моя! - кричали оба.</a:t>
            </a:r>
          </a:p>
          <a:p>
            <a:pPr eaLnBrk="0" fontAlgn="base" hangingPunct="0">
              <a:spcBef>
                <a:spcPct val="0"/>
              </a:spcBef>
              <a:spcAft>
                <a:spcPct val="0"/>
              </a:spcAft>
            </a:pPr>
            <a:endParaRPr lang="ru-RU" sz="1600" dirty="0">
              <a:solidFill>
                <a:prstClr val="black"/>
              </a:solidFill>
              <a:latin typeface="Arial" charset="0"/>
              <a:cs typeface="Arial" charset="0"/>
            </a:endParaRPr>
          </a:p>
        </p:txBody>
      </p:sp>
      <p:sp>
        <p:nvSpPr>
          <p:cNvPr id="4" name="TextBox 3"/>
          <p:cNvSpPr txBox="1"/>
          <p:nvPr/>
        </p:nvSpPr>
        <p:spPr>
          <a:xfrm>
            <a:off x="4788024" y="260648"/>
            <a:ext cx="3816424" cy="3046988"/>
          </a:xfrm>
          <a:prstGeom prst="rect">
            <a:avLst/>
          </a:prstGeom>
          <a:noFill/>
        </p:spPr>
        <p:txBody>
          <a:bodyPr wrap="square" rtlCol="0">
            <a:spAutoFit/>
          </a:bodyPr>
          <a:lstStyle/>
          <a:p>
            <a:pPr eaLnBrk="0" fontAlgn="base" hangingPunct="0">
              <a:spcBef>
                <a:spcPct val="0"/>
              </a:spcBef>
              <a:spcAft>
                <a:spcPct val="0"/>
              </a:spcAft>
            </a:pPr>
            <a:r>
              <a:rPr lang="ru-RU" sz="1600" dirty="0">
                <a:solidFill>
                  <a:prstClr val="black"/>
                </a:solidFill>
                <a:latin typeface="Arial" charset="0"/>
                <a:cs typeface="Arial" charset="0"/>
              </a:rPr>
              <a:t>Вдруг из двора лесника выскочили две огромные овчарки. Они бросились на Жука и повалили его на землю. Ваня поспешно вскарабкался на дерево и крикнул товарищу:</a:t>
            </a:r>
          </a:p>
          <a:p>
            <a:pPr eaLnBrk="0" fontAlgn="base" hangingPunct="0">
              <a:spcBef>
                <a:spcPct val="0"/>
              </a:spcBef>
              <a:spcAft>
                <a:spcPct val="0"/>
              </a:spcAft>
            </a:pPr>
            <a:r>
              <a:rPr lang="ru-RU" sz="1600" dirty="0">
                <a:solidFill>
                  <a:prstClr val="black"/>
                </a:solidFill>
                <a:latin typeface="Arial" charset="0"/>
                <a:cs typeface="Arial" charset="0"/>
              </a:rPr>
              <a:t>- Спасайся!</a:t>
            </a:r>
          </a:p>
          <a:p>
            <a:pPr eaLnBrk="0" fontAlgn="base" hangingPunct="0">
              <a:spcBef>
                <a:spcPct val="0"/>
              </a:spcBef>
              <a:spcAft>
                <a:spcPct val="0"/>
              </a:spcAft>
            </a:pPr>
            <a:r>
              <a:rPr lang="ru-RU" sz="1600" dirty="0">
                <a:solidFill>
                  <a:prstClr val="black"/>
                </a:solidFill>
                <a:latin typeface="Arial" charset="0"/>
                <a:cs typeface="Arial" charset="0"/>
              </a:rPr>
              <a:t>Но Коля схватил палку и бросился на помощь Жуку. На шум прибежал лесник и отогнал своих овчарок.</a:t>
            </a:r>
          </a:p>
          <a:p>
            <a:pPr eaLnBrk="0" fontAlgn="base" hangingPunct="0">
              <a:spcBef>
                <a:spcPct val="0"/>
              </a:spcBef>
              <a:spcAft>
                <a:spcPct val="0"/>
              </a:spcAft>
            </a:pPr>
            <a:r>
              <a:rPr lang="ru-RU" sz="1600" dirty="0">
                <a:solidFill>
                  <a:prstClr val="black"/>
                </a:solidFill>
                <a:latin typeface="Arial" charset="0"/>
                <a:cs typeface="Arial" charset="0"/>
              </a:rPr>
              <a:t>- Чья собака? - сердито закричал он.</a:t>
            </a:r>
          </a:p>
          <a:p>
            <a:pPr eaLnBrk="0" fontAlgn="base" hangingPunct="0">
              <a:spcBef>
                <a:spcPct val="0"/>
              </a:spcBef>
              <a:spcAft>
                <a:spcPct val="0"/>
              </a:spcAft>
            </a:pPr>
            <a:r>
              <a:rPr lang="ru-RU" sz="1600" dirty="0">
                <a:solidFill>
                  <a:prstClr val="black"/>
                </a:solidFill>
                <a:latin typeface="Arial" charset="0"/>
                <a:cs typeface="Arial" charset="0"/>
              </a:rPr>
              <a:t>- Моя, - сказал Коля.</a:t>
            </a:r>
          </a:p>
          <a:p>
            <a:pPr eaLnBrk="0" fontAlgn="base" hangingPunct="0">
              <a:spcBef>
                <a:spcPct val="0"/>
              </a:spcBef>
              <a:spcAft>
                <a:spcPct val="0"/>
              </a:spcAft>
            </a:pPr>
            <a:r>
              <a:rPr lang="ru-RU" sz="1600" dirty="0">
                <a:solidFill>
                  <a:prstClr val="black"/>
                </a:solidFill>
                <a:latin typeface="Arial" charset="0"/>
                <a:cs typeface="Arial" charset="0"/>
              </a:rPr>
              <a:t>Ваня молчал.</a:t>
            </a:r>
          </a:p>
        </p:txBody>
      </p:sp>
      <p:sp>
        <p:nvSpPr>
          <p:cNvPr id="5" name="TextBox 4"/>
          <p:cNvSpPr txBox="1"/>
          <p:nvPr/>
        </p:nvSpPr>
        <p:spPr>
          <a:xfrm>
            <a:off x="1475656" y="188642"/>
            <a:ext cx="2664296" cy="461665"/>
          </a:xfrm>
          <a:prstGeom prst="rect">
            <a:avLst/>
          </a:prstGeom>
          <a:noFill/>
        </p:spPr>
        <p:txBody>
          <a:bodyPr wrap="square" rtlCol="0">
            <a:spAutoFit/>
          </a:bodyPr>
          <a:lstStyle/>
          <a:p>
            <a:r>
              <a:rPr lang="ru-RU" sz="2400" b="1" dirty="0">
                <a:solidFill>
                  <a:srgbClr val="0070C0"/>
                </a:solidFill>
                <a:latin typeface="Calibri"/>
              </a:rPr>
              <a:t>КТО ХОЗЯИН?</a:t>
            </a:r>
          </a:p>
        </p:txBody>
      </p:sp>
      <p:pic>
        <p:nvPicPr>
          <p:cNvPr id="6" name="Picture 2" descr="http://fs00.infourok.ru/images/doc/220/7409/4/img9.jpg">
            <a:hlinkClick r:id="rId2" action="ppaction://hlinksldjump"/>
          </p:cNvPr>
          <p:cNvPicPr>
            <a:picLocks noChangeAspect="1" noChangeArrowheads="1"/>
          </p:cNvPicPr>
          <p:nvPr/>
        </p:nvPicPr>
        <p:blipFill>
          <a:blip r:embed="rId3" cstate="print"/>
          <a:srcRect t="2316"/>
          <a:stretch>
            <a:fillRect/>
          </a:stretch>
        </p:blipFill>
        <p:spPr bwMode="auto">
          <a:xfrm flipH="1">
            <a:off x="4860032" y="3284984"/>
            <a:ext cx="3744416" cy="3036462"/>
          </a:xfrm>
          <a:prstGeom prst="rect">
            <a:avLst/>
          </a:prstGeom>
          <a:noFill/>
        </p:spPr>
      </p:pic>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4716016" y="415500"/>
            <a:ext cx="388843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dirty="0">
                <a:solidFill>
                  <a:prstClr val="black"/>
                </a:solidFill>
                <a:latin typeface="Arial" charset="0"/>
                <a:cs typeface="Arial" charset="0"/>
              </a:rPr>
              <a:t> </a:t>
            </a:r>
            <a:r>
              <a:rPr lang="ru-RU" dirty="0">
                <a:solidFill>
                  <a:prstClr val="black"/>
                </a:solidFill>
                <a:latin typeface="Arial" charset="0"/>
                <a:cs typeface="Arial" charset="0"/>
              </a:rPr>
              <a:t>- Ровно? - спросил Вова.</a:t>
            </a:r>
          </a:p>
          <a:p>
            <a:pPr eaLnBrk="0" fontAlgn="base" hangingPunct="0">
              <a:spcBef>
                <a:spcPct val="0"/>
              </a:spcBef>
              <a:spcAft>
                <a:spcPct val="0"/>
              </a:spcAft>
            </a:pPr>
            <a:r>
              <a:rPr lang="ru-RU" dirty="0">
                <a:solidFill>
                  <a:prstClr val="black"/>
                </a:solidFill>
                <a:latin typeface="Arial" charset="0"/>
                <a:cs typeface="Arial" charset="0"/>
              </a:rPr>
              <a:t>Миша смерил глазами кучки:</a:t>
            </a:r>
          </a:p>
          <a:p>
            <a:pPr eaLnBrk="0" fontAlgn="base" hangingPunct="0">
              <a:spcBef>
                <a:spcPct val="0"/>
              </a:spcBef>
              <a:spcAft>
                <a:spcPct val="0"/>
              </a:spcAft>
            </a:pPr>
            <a:r>
              <a:rPr lang="ru-RU" dirty="0">
                <a:solidFill>
                  <a:prstClr val="black"/>
                </a:solidFill>
                <a:latin typeface="Arial" charset="0"/>
                <a:cs typeface="Arial" charset="0"/>
              </a:rPr>
              <a:t>- Ровно... Бабушка, налей нам чаю!</a:t>
            </a:r>
          </a:p>
          <a:p>
            <a:pPr eaLnBrk="0" fontAlgn="base" hangingPunct="0">
              <a:spcBef>
                <a:spcPct val="0"/>
              </a:spcBef>
              <a:spcAft>
                <a:spcPct val="0"/>
              </a:spcAft>
            </a:pPr>
            <a:r>
              <a:rPr lang="ru-RU" dirty="0">
                <a:solidFill>
                  <a:prstClr val="black"/>
                </a:solidFill>
                <a:latin typeface="Arial" charset="0"/>
                <a:cs typeface="Arial" charset="0"/>
              </a:rPr>
              <a:t>Бабушка подала обоим чай. За столом было тихо. Кучки печенья быстро уменьшались.</a:t>
            </a:r>
          </a:p>
          <a:p>
            <a:pPr eaLnBrk="0" fontAlgn="base" hangingPunct="0">
              <a:spcBef>
                <a:spcPct val="0"/>
              </a:spcBef>
              <a:spcAft>
                <a:spcPct val="0"/>
              </a:spcAft>
            </a:pPr>
            <a:r>
              <a:rPr lang="ru-RU" dirty="0">
                <a:solidFill>
                  <a:prstClr val="black"/>
                </a:solidFill>
                <a:latin typeface="Arial" charset="0"/>
                <a:cs typeface="Arial" charset="0"/>
              </a:rPr>
              <a:t>- Рассыпчатые! Сладкие! - говорил Миша.</a:t>
            </a:r>
          </a:p>
          <a:p>
            <a:pPr eaLnBrk="0" fontAlgn="base" hangingPunct="0">
              <a:spcBef>
                <a:spcPct val="0"/>
              </a:spcBef>
              <a:spcAft>
                <a:spcPct val="0"/>
              </a:spcAft>
            </a:pPr>
            <a:r>
              <a:rPr lang="ru-RU" dirty="0">
                <a:solidFill>
                  <a:prstClr val="black"/>
                </a:solidFill>
                <a:latin typeface="Arial" charset="0"/>
                <a:cs typeface="Arial" charset="0"/>
              </a:rPr>
              <a:t>- Угу! - отзывался с набитым ртом Вова.</a:t>
            </a:r>
          </a:p>
          <a:p>
            <a:pPr eaLnBrk="0" fontAlgn="base" hangingPunct="0">
              <a:spcBef>
                <a:spcPct val="0"/>
              </a:spcBef>
              <a:spcAft>
                <a:spcPct val="0"/>
              </a:spcAft>
            </a:pPr>
            <a:r>
              <a:rPr lang="ru-RU" dirty="0">
                <a:solidFill>
                  <a:prstClr val="black"/>
                </a:solidFill>
                <a:latin typeface="Arial" charset="0"/>
                <a:cs typeface="Arial" charset="0"/>
              </a:rPr>
              <a:t>Мама и бабушка молчали. Когда все печенье было съедено, Вова глубоко вздохнул, похлопал себя по животу и вылез из-за стола. Миша доел последний кусочек и посмотрел на маму - она мешала ложечкой не</a:t>
            </a:r>
            <a:r>
              <a:rPr lang="en-US" dirty="0">
                <a:solidFill>
                  <a:prstClr val="black"/>
                </a:solidFill>
                <a:latin typeface="Arial" charset="0"/>
                <a:cs typeface="Arial" charset="0"/>
              </a:rPr>
              <a:t> </a:t>
            </a:r>
            <a:r>
              <a:rPr lang="ru-RU" dirty="0">
                <a:solidFill>
                  <a:prstClr val="black"/>
                </a:solidFill>
                <a:latin typeface="Arial" charset="0"/>
                <a:cs typeface="Arial" charset="0"/>
              </a:rPr>
              <a:t>начатый чай. Он посмотрел на бабушку - она жевала корочку черного хлеба...</a:t>
            </a:r>
          </a:p>
        </p:txBody>
      </p:sp>
      <p:pic>
        <p:nvPicPr>
          <p:cNvPr id="2051" name="Picture 3" descr="http://ped-kopilka.ru/images/4%2892%29.jpg">
            <a:hlinkClick r:id="rId2" action="ppaction://hlinksldjump"/>
          </p:cNvPr>
          <p:cNvPicPr>
            <a:picLocks noChangeAspect="1" noChangeArrowheads="1"/>
          </p:cNvPicPr>
          <p:nvPr/>
        </p:nvPicPr>
        <p:blipFill>
          <a:blip r:embed="rId3" cstate="print"/>
          <a:srcRect/>
          <a:stretch>
            <a:fillRect/>
          </a:stretch>
        </p:blipFill>
        <p:spPr bwMode="auto">
          <a:xfrm>
            <a:off x="539552" y="3645026"/>
            <a:ext cx="3731324" cy="2736305"/>
          </a:xfrm>
          <a:prstGeom prst="rect">
            <a:avLst/>
          </a:prstGeom>
          <a:noFill/>
        </p:spPr>
      </p:pic>
      <p:sp>
        <p:nvSpPr>
          <p:cNvPr id="4" name="TextBox 3"/>
          <p:cNvSpPr txBox="1"/>
          <p:nvPr/>
        </p:nvSpPr>
        <p:spPr>
          <a:xfrm>
            <a:off x="539552" y="692699"/>
            <a:ext cx="3816424" cy="3139321"/>
          </a:xfrm>
          <a:prstGeom prst="rect">
            <a:avLst/>
          </a:prstGeom>
          <a:noFill/>
        </p:spPr>
        <p:txBody>
          <a:bodyPr wrap="square" rtlCol="0">
            <a:spAutoFit/>
          </a:bodyPr>
          <a:lstStyle/>
          <a:p>
            <a:pPr fontAlgn="base">
              <a:spcBef>
                <a:spcPct val="0"/>
              </a:spcBef>
              <a:spcAft>
                <a:spcPct val="0"/>
              </a:spcAft>
            </a:pPr>
            <a:r>
              <a:rPr lang="ru-RU" dirty="0">
                <a:solidFill>
                  <a:prstClr val="black"/>
                </a:solidFill>
                <a:latin typeface="Arial" charset="0"/>
                <a:cs typeface="Arial" charset="0"/>
              </a:rPr>
              <a:t>Мама высыпала на тарелку печенье. Бабушка весело зазвенела чашками. Все уселись за стол. Вова придвинул тарелку к себе.</a:t>
            </a:r>
          </a:p>
          <a:p>
            <a:pPr eaLnBrk="0" fontAlgn="base" hangingPunct="0">
              <a:spcBef>
                <a:spcPct val="0"/>
              </a:spcBef>
              <a:spcAft>
                <a:spcPct val="0"/>
              </a:spcAft>
            </a:pPr>
            <a:r>
              <a:rPr lang="ru-RU" dirty="0">
                <a:solidFill>
                  <a:prstClr val="black"/>
                </a:solidFill>
                <a:latin typeface="Arial" charset="0"/>
                <a:cs typeface="Arial" charset="0"/>
              </a:rPr>
              <a:t>- Дели по одному, - строго сказал Миша.</a:t>
            </a:r>
          </a:p>
          <a:p>
            <a:pPr eaLnBrk="0" fontAlgn="base" hangingPunct="0">
              <a:spcBef>
                <a:spcPct val="0"/>
              </a:spcBef>
              <a:spcAft>
                <a:spcPct val="0"/>
              </a:spcAft>
            </a:pPr>
            <a:r>
              <a:rPr lang="ru-RU" dirty="0">
                <a:solidFill>
                  <a:prstClr val="black"/>
                </a:solidFill>
                <a:latin typeface="Arial" charset="0"/>
                <a:cs typeface="Arial" charset="0"/>
              </a:rPr>
              <a:t>Мальчики высыпали все печенье на стол и разложили его на две кучки.</a:t>
            </a:r>
          </a:p>
          <a:p>
            <a:pPr eaLnBrk="0" fontAlgn="base" hangingPunct="0">
              <a:spcBef>
                <a:spcPct val="0"/>
              </a:spcBef>
              <a:spcAft>
                <a:spcPct val="0"/>
              </a:spcAft>
            </a:pPr>
            <a:r>
              <a:rPr lang="en-US" dirty="0">
                <a:solidFill>
                  <a:prstClr val="black"/>
                </a:solidFill>
                <a:latin typeface="Arial" charset="0"/>
                <a:cs typeface="Arial" charset="0"/>
              </a:rPr>
              <a:t> </a:t>
            </a:r>
            <a:endParaRPr lang="ru-RU" dirty="0">
              <a:solidFill>
                <a:prstClr val="black"/>
              </a:solidFill>
              <a:latin typeface="Arial" charset="0"/>
              <a:cs typeface="Arial" charset="0"/>
            </a:endParaRPr>
          </a:p>
        </p:txBody>
      </p:sp>
      <p:sp>
        <p:nvSpPr>
          <p:cNvPr id="5" name="TextBox 4"/>
          <p:cNvSpPr txBox="1"/>
          <p:nvPr/>
        </p:nvSpPr>
        <p:spPr>
          <a:xfrm>
            <a:off x="1835696" y="188642"/>
            <a:ext cx="2016224" cy="461665"/>
          </a:xfrm>
          <a:prstGeom prst="rect">
            <a:avLst/>
          </a:prstGeom>
          <a:noFill/>
        </p:spPr>
        <p:txBody>
          <a:bodyPr wrap="square" rtlCol="0">
            <a:spAutoFit/>
          </a:bodyPr>
          <a:lstStyle/>
          <a:p>
            <a:r>
              <a:rPr lang="ru-RU" sz="2400" b="1" dirty="0">
                <a:solidFill>
                  <a:srgbClr val="0070C0"/>
                </a:solidFill>
                <a:latin typeface="Calibri"/>
              </a:rPr>
              <a:t>ПЕЧЕНЬЕ</a:t>
            </a: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908720"/>
            <a:ext cx="3960440" cy="2308324"/>
          </a:xfrm>
          <a:prstGeom prst="rect">
            <a:avLst/>
          </a:prstGeom>
        </p:spPr>
        <p:txBody>
          <a:bodyPr wrap="square">
            <a:spAutoFit/>
          </a:bodyPr>
          <a:lstStyle/>
          <a:p>
            <a:r>
              <a:rPr lang="ru-RU" dirty="0">
                <a:solidFill>
                  <a:prstClr val="black"/>
                </a:solidFill>
                <a:latin typeface="Calibri"/>
              </a:rPr>
              <a:t>Пошли три мальчика в лес. В лесу грибы, ягоды, птицы. Загулялись мальчики. Не заметили, как день прошёл. Идут домой – боятся:</a:t>
            </a:r>
            <a:br>
              <a:rPr lang="ru-RU" dirty="0">
                <a:solidFill>
                  <a:prstClr val="black"/>
                </a:solidFill>
                <a:latin typeface="Calibri"/>
              </a:rPr>
            </a:br>
            <a:r>
              <a:rPr lang="ru-RU" dirty="0">
                <a:solidFill>
                  <a:prstClr val="black"/>
                </a:solidFill>
                <a:latin typeface="Calibri"/>
              </a:rPr>
              <a:t>— Попадёт нам дома!</a:t>
            </a:r>
            <a:br>
              <a:rPr lang="ru-RU" dirty="0">
                <a:solidFill>
                  <a:prstClr val="black"/>
                </a:solidFill>
                <a:latin typeface="Calibri"/>
              </a:rPr>
            </a:br>
            <a:r>
              <a:rPr lang="ru-RU" dirty="0">
                <a:solidFill>
                  <a:prstClr val="black"/>
                </a:solidFill>
                <a:latin typeface="Calibri"/>
              </a:rPr>
              <a:t>Вот остановились они на дороге и думают, что лучше: соврать или правду сказать?</a:t>
            </a:r>
          </a:p>
        </p:txBody>
      </p:sp>
      <p:pic>
        <p:nvPicPr>
          <p:cNvPr id="20482" name="Picture 2" descr="&amp;mcy;&amp;acy;&amp;lcy;&amp;softcy;&amp;chcy;&amp;icy;&amp;kcy;&amp;icy; &amp;icy;&amp;dcy;&amp;ucy;&amp;tcy; &amp;pcy;&amp;ocy; &amp;lcy;&amp;iecy;&amp;scy;&amp;ucy; &amp;scy; &amp;kcy;&amp;ocy;&amp;rcy;&amp;zcy;&amp;icy;&amp;ncy;&amp;kcy;&amp;acy;&amp;mcy;&amp;icy;">
            <a:hlinkClick r:id="rId2" action="ppaction://hlinksldjump"/>
          </p:cNvPr>
          <p:cNvPicPr>
            <a:picLocks noChangeAspect="1" noChangeArrowheads="1"/>
          </p:cNvPicPr>
          <p:nvPr/>
        </p:nvPicPr>
        <p:blipFill>
          <a:blip r:embed="rId3" cstate="print"/>
          <a:srcRect/>
          <a:stretch>
            <a:fillRect/>
          </a:stretch>
        </p:blipFill>
        <p:spPr bwMode="auto">
          <a:xfrm>
            <a:off x="467544" y="3284984"/>
            <a:ext cx="1872208" cy="3133322"/>
          </a:xfrm>
          <a:prstGeom prst="rect">
            <a:avLst/>
          </a:prstGeom>
          <a:noFill/>
        </p:spPr>
      </p:pic>
      <p:sp>
        <p:nvSpPr>
          <p:cNvPr id="6" name="Прямоугольник 5"/>
          <p:cNvSpPr/>
          <p:nvPr/>
        </p:nvSpPr>
        <p:spPr>
          <a:xfrm>
            <a:off x="2411760" y="3068960"/>
            <a:ext cx="2160240" cy="3416320"/>
          </a:xfrm>
          <a:prstGeom prst="rect">
            <a:avLst/>
          </a:prstGeom>
        </p:spPr>
        <p:txBody>
          <a:bodyPr wrap="square">
            <a:spAutoFit/>
          </a:bodyPr>
          <a:lstStyle/>
          <a:p>
            <a:r>
              <a:rPr lang="ru-RU" dirty="0">
                <a:solidFill>
                  <a:prstClr val="black"/>
                </a:solidFill>
                <a:latin typeface="Calibri"/>
              </a:rPr>
              <a:t>– Я скажу, – говорит первый, – будто волк на меня напал в лесу. Испугается отец и не будет браниться.</a:t>
            </a:r>
            <a:br>
              <a:rPr lang="ru-RU" dirty="0">
                <a:solidFill>
                  <a:prstClr val="black"/>
                </a:solidFill>
                <a:latin typeface="Calibri"/>
              </a:rPr>
            </a:br>
            <a:r>
              <a:rPr lang="ru-RU" dirty="0">
                <a:solidFill>
                  <a:prstClr val="black"/>
                </a:solidFill>
                <a:latin typeface="Calibri"/>
              </a:rPr>
              <a:t>– Я скажу, – говорит второй, – что дедушку встретил. Обрадуется мать и не будет бранить меня.</a:t>
            </a:r>
          </a:p>
        </p:txBody>
      </p:sp>
      <p:sp>
        <p:nvSpPr>
          <p:cNvPr id="7" name="Прямоугольник 6"/>
          <p:cNvSpPr/>
          <p:nvPr/>
        </p:nvSpPr>
        <p:spPr>
          <a:xfrm>
            <a:off x="4716016" y="260648"/>
            <a:ext cx="3888432" cy="3488328"/>
          </a:xfrm>
          <a:prstGeom prst="rect">
            <a:avLst/>
          </a:prstGeom>
        </p:spPr>
        <p:txBody>
          <a:bodyPr wrap="square">
            <a:spAutoFit/>
          </a:bodyPr>
          <a:lstStyle/>
          <a:p>
            <a:r>
              <a:rPr lang="ru-RU" dirty="0">
                <a:solidFill>
                  <a:prstClr val="black"/>
                </a:solidFill>
                <a:latin typeface="Calibri"/>
              </a:rPr>
              <a:t>– А я правду скажу, – говорит третий. – Правду всегда легче сказать, потому что она правда и придумывать ничего не надо.</a:t>
            </a:r>
            <a:br>
              <a:rPr lang="ru-RU" dirty="0">
                <a:solidFill>
                  <a:prstClr val="black"/>
                </a:solidFill>
                <a:latin typeface="Calibri"/>
              </a:rPr>
            </a:br>
            <a:r>
              <a:rPr lang="ru-RU" dirty="0">
                <a:solidFill>
                  <a:prstClr val="black"/>
                </a:solidFill>
                <a:latin typeface="Calibri"/>
              </a:rPr>
              <a:t>Вот разошлись они все по домам. Только сказал первый мальчик отцу про волка – глядь, лесной сторож идёт.</a:t>
            </a:r>
            <a:br>
              <a:rPr lang="ru-RU" dirty="0">
                <a:solidFill>
                  <a:prstClr val="black"/>
                </a:solidFill>
                <a:latin typeface="Calibri"/>
              </a:rPr>
            </a:br>
            <a:r>
              <a:rPr lang="ru-RU" dirty="0">
                <a:solidFill>
                  <a:prstClr val="black"/>
                </a:solidFill>
                <a:latin typeface="Calibri"/>
              </a:rPr>
              <a:t>– Нет, – говорит, – в этих местах волка.</a:t>
            </a:r>
            <a:br>
              <a:rPr lang="ru-RU" dirty="0">
                <a:solidFill>
                  <a:prstClr val="black"/>
                </a:solidFill>
                <a:latin typeface="Calibri"/>
              </a:rPr>
            </a:br>
            <a:r>
              <a:rPr lang="ru-RU" dirty="0">
                <a:solidFill>
                  <a:prstClr val="black"/>
                </a:solidFill>
                <a:latin typeface="Calibri"/>
              </a:rPr>
              <a:t>Рассердился отец. За первую вину наказал, а за ложь вдвое.</a:t>
            </a:r>
          </a:p>
        </p:txBody>
      </p:sp>
      <p:pic>
        <p:nvPicPr>
          <p:cNvPr id="20484" name="Picture 4" descr="&amp;mcy;&amp;acy;&amp;lcy;&amp;softcy;&amp;chcy;&amp;icy;&amp;kcy; &amp;scy; &amp;kcy;&amp;ocy;&amp;rcy;&amp;zcy;&amp;icy;&amp;ncy;&amp;kcy;&amp;ocy;&amp;jcy; &amp;icy;&amp;dcy;&amp;iecy;&amp;tcy; &amp;pcy;&amp;ocy; &amp;lcy;&amp;iecy;&amp;scy;&amp;ucy;">
            <a:hlinkClick r:id="rId2" action="ppaction://hlinksldjump"/>
          </p:cNvPr>
          <p:cNvPicPr>
            <a:picLocks noChangeAspect="1" noChangeArrowheads="1"/>
          </p:cNvPicPr>
          <p:nvPr/>
        </p:nvPicPr>
        <p:blipFill>
          <a:blip r:embed="rId4" cstate="print"/>
          <a:srcRect/>
          <a:stretch>
            <a:fillRect/>
          </a:stretch>
        </p:blipFill>
        <p:spPr bwMode="auto">
          <a:xfrm>
            <a:off x="4716016" y="3645024"/>
            <a:ext cx="1440160" cy="2819894"/>
          </a:xfrm>
          <a:prstGeom prst="rect">
            <a:avLst/>
          </a:prstGeom>
          <a:noFill/>
        </p:spPr>
      </p:pic>
      <p:sp>
        <p:nvSpPr>
          <p:cNvPr id="9" name="Прямоугольник 8"/>
          <p:cNvSpPr/>
          <p:nvPr/>
        </p:nvSpPr>
        <p:spPr>
          <a:xfrm>
            <a:off x="6156176" y="3573018"/>
            <a:ext cx="2483768" cy="3139321"/>
          </a:xfrm>
          <a:prstGeom prst="rect">
            <a:avLst/>
          </a:prstGeom>
        </p:spPr>
        <p:txBody>
          <a:bodyPr wrap="square">
            <a:spAutoFit/>
          </a:bodyPr>
          <a:lstStyle/>
          <a:p>
            <a:r>
              <a:rPr lang="ru-RU" dirty="0">
                <a:solidFill>
                  <a:prstClr val="black"/>
                </a:solidFill>
                <a:latin typeface="Calibri"/>
              </a:rPr>
              <a:t>Второй мальчик про деда рассказал. А дед тут как тут в гости идёт.</a:t>
            </a:r>
            <a:br>
              <a:rPr lang="ru-RU" dirty="0">
                <a:solidFill>
                  <a:prstClr val="black"/>
                </a:solidFill>
                <a:latin typeface="Calibri"/>
              </a:rPr>
            </a:br>
            <a:r>
              <a:rPr lang="ru-RU" dirty="0">
                <a:solidFill>
                  <a:prstClr val="black"/>
                </a:solidFill>
                <a:latin typeface="Calibri"/>
              </a:rPr>
              <a:t>Узнала мать правду. За первую вину наказала, а за ложь – вдвое.</a:t>
            </a:r>
            <a:br>
              <a:rPr lang="ru-RU" dirty="0">
                <a:solidFill>
                  <a:prstClr val="black"/>
                </a:solidFill>
                <a:latin typeface="Calibri"/>
              </a:rPr>
            </a:br>
            <a:r>
              <a:rPr lang="ru-RU" dirty="0">
                <a:solidFill>
                  <a:prstClr val="black"/>
                </a:solidFill>
                <a:latin typeface="Calibri"/>
              </a:rPr>
              <a:t>А третий мальчик как пришёл, так с порога во всём повинился. Поворчала на него тётка да и простила.</a:t>
            </a:r>
          </a:p>
        </p:txBody>
      </p:sp>
      <p:sp>
        <p:nvSpPr>
          <p:cNvPr id="10" name="TextBox 9"/>
          <p:cNvSpPr txBox="1"/>
          <p:nvPr/>
        </p:nvSpPr>
        <p:spPr>
          <a:xfrm>
            <a:off x="1547664" y="260650"/>
            <a:ext cx="1800200" cy="461665"/>
          </a:xfrm>
          <a:prstGeom prst="rect">
            <a:avLst/>
          </a:prstGeom>
          <a:noFill/>
        </p:spPr>
        <p:txBody>
          <a:bodyPr wrap="square" rtlCol="0">
            <a:spAutoFit/>
          </a:bodyPr>
          <a:lstStyle/>
          <a:p>
            <a:r>
              <a:rPr lang="ru-RU" sz="2400" b="1" dirty="0">
                <a:solidFill>
                  <a:srgbClr val="0070C0"/>
                </a:solidFill>
                <a:latin typeface="Calibri"/>
              </a:rPr>
              <a:t>ЧТО ЛЕГЧЕ?</a:t>
            </a: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692696"/>
            <a:ext cx="4032448" cy="2862322"/>
          </a:xfrm>
          <a:prstGeom prst="rect">
            <a:avLst/>
          </a:prstGeom>
        </p:spPr>
        <p:txBody>
          <a:bodyPr wrap="square">
            <a:spAutoFit/>
          </a:bodyPr>
          <a:lstStyle/>
          <a:p>
            <a:r>
              <a:rPr lang="ru-RU" dirty="0">
                <a:solidFill>
                  <a:prstClr val="black"/>
                </a:solidFill>
                <a:latin typeface="Calibri"/>
              </a:rPr>
              <a:t>Юра вошёл в автобус и сел на детское место. Вслед за Юрой вошёл военный. Юра вскочил:</a:t>
            </a:r>
            <a:br>
              <a:rPr lang="ru-RU" dirty="0">
                <a:solidFill>
                  <a:prstClr val="black"/>
                </a:solidFill>
                <a:latin typeface="Calibri"/>
              </a:rPr>
            </a:br>
            <a:r>
              <a:rPr lang="ru-RU" dirty="0">
                <a:solidFill>
                  <a:prstClr val="black"/>
                </a:solidFill>
                <a:latin typeface="Calibri"/>
              </a:rPr>
              <a:t>– Садитесь, пожалуйста!</a:t>
            </a:r>
            <a:br>
              <a:rPr lang="ru-RU" dirty="0">
                <a:solidFill>
                  <a:prstClr val="black"/>
                </a:solidFill>
                <a:latin typeface="Calibri"/>
              </a:rPr>
            </a:br>
            <a:r>
              <a:rPr lang="ru-RU" dirty="0">
                <a:solidFill>
                  <a:prstClr val="black"/>
                </a:solidFill>
                <a:latin typeface="Calibri"/>
              </a:rPr>
              <a:t>– Сиди, сиди! Я вот здесь сяду.</a:t>
            </a:r>
            <a:br>
              <a:rPr lang="ru-RU" dirty="0">
                <a:solidFill>
                  <a:prstClr val="black"/>
                </a:solidFill>
                <a:latin typeface="Calibri"/>
              </a:rPr>
            </a:br>
            <a:r>
              <a:rPr lang="ru-RU" dirty="0">
                <a:solidFill>
                  <a:prstClr val="black"/>
                </a:solidFill>
                <a:latin typeface="Calibri"/>
              </a:rPr>
              <a:t>Военный сел сзади Юры. По ступенькам поднялась старушка.</a:t>
            </a:r>
            <a:br>
              <a:rPr lang="ru-RU" dirty="0">
                <a:solidFill>
                  <a:prstClr val="black"/>
                </a:solidFill>
                <a:latin typeface="Calibri"/>
              </a:rPr>
            </a:br>
            <a:r>
              <a:rPr lang="ru-RU" dirty="0">
                <a:solidFill>
                  <a:prstClr val="black"/>
                </a:solidFill>
                <a:latin typeface="Calibri"/>
              </a:rPr>
              <a:t>Юра хотел предложить ей место, но другой мальчик опередил его.</a:t>
            </a:r>
            <a:br>
              <a:rPr lang="ru-RU" dirty="0">
                <a:solidFill>
                  <a:prstClr val="black"/>
                </a:solidFill>
                <a:latin typeface="Calibri"/>
              </a:rPr>
            </a:br>
            <a:endParaRPr lang="ru-RU" dirty="0">
              <a:solidFill>
                <a:prstClr val="black"/>
              </a:solidFill>
              <a:latin typeface="Calibri"/>
            </a:endParaRPr>
          </a:p>
        </p:txBody>
      </p:sp>
      <p:sp>
        <p:nvSpPr>
          <p:cNvPr id="6" name="Прямоугольник 5"/>
          <p:cNvSpPr/>
          <p:nvPr/>
        </p:nvSpPr>
        <p:spPr>
          <a:xfrm>
            <a:off x="4716016" y="692698"/>
            <a:ext cx="3888432" cy="5632311"/>
          </a:xfrm>
          <a:prstGeom prst="rect">
            <a:avLst/>
          </a:prstGeom>
        </p:spPr>
        <p:txBody>
          <a:bodyPr wrap="square">
            <a:spAutoFit/>
          </a:bodyPr>
          <a:lstStyle/>
          <a:p>
            <a:r>
              <a:rPr lang="ru-RU" dirty="0">
                <a:solidFill>
                  <a:prstClr val="black"/>
                </a:solidFill>
                <a:latin typeface="Calibri"/>
              </a:rPr>
              <a:t>«Некрасиво получилось», – подумал Юра и стал зорко смотреть на дверь.  С передней площадки вошла девочка. Она прижимала к себе туго свернутое байковое одеяльце, из которого торчал кружевной чепчик.</a:t>
            </a:r>
            <a:br>
              <a:rPr lang="ru-RU" dirty="0">
                <a:solidFill>
                  <a:prstClr val="black"/>
                </a:solidFill>
                <a:latin typeface="Calibri"/>
              </a:rPr>
            </a:br>
            <a:r>
              <a:rPr lang="ru-RU" dirty="0">
                <a:solidFill>
                  <a:prstClr val="black"/>
                </a:solidFill>
                <a:latin typeface="Calibri"/>
              </a:rPr>
              <a:t>Юра вскочил:</a:t>
            </a:r>
            <a:br>
              <a:rPr lang="ru-RU" dirty="0">
                <a:solidFill>
                  <a:prstClr val="black"/>
                </a:solidFill>
                <a:latin typeface="Calibri"/>
              </a:rPr>
            </a:br>
            <a:r>
              <a:rPr lang="ru-RU" dirty="0">
                <a:solidFill>
                  <a:prstClr val="black"/>
                </a:solidFill>
                <a:latin typeface="Calibri"/>
              </a:rPr>
              <a:t>– Садитесь, пожалуйста!</a:t>
            </a:r>
            <a:br>
              <a:rPr lang="ru-RU" dirty="0">
                <a:solidFill>
                  <a:prstClr val="black"/>
                </a:solidFill>
                <a:latin typeface="Calibri"/>
              </a:rPr>
            </a:br>
            <a:r>
              <a:rPr lang="ru-RU" dirty="0">
                <a:solidFill>
                  <a:prstClr val="black"/>
                </a:solidFill>
                <a:latin typeface="Calibri"/>
              </a:rPr>
              <a:t>Девочка кивнула головой, села и, раскрыв одеяло, вытащила большую куклу.</a:t>
            </a:r>
            <a:br>
              <a:rPr lang="ru-RU" dirty="0">
                <a:solidFill>
                  <a:prstClr val="black"/>
                </a:solidFill>
                <a:latin typeface="Calibri"/>
              </a:rPr>
            </a:br>
            <a:r>
              <a:rPr lang="ru-RU" dirty="0">
                <a:solidFill>
                  <a:prstClr val="black"/>
                </a:solidFill>
                <a:latin typeface="Calibri"/>
              </a:rPr>
              <a:t>Пассажиры засмеялись, а Юра покраснел.</a:t>
            </a:r>
            <a:br>
              <a:rPr lang="ru-RU" dirty="0">
                <a:solidFill>
                  <a:prstClr val="black"/>
                </a:solidFill>
                <a:latin typeface="Calibri"/>
              </a:rPr>
            </a:br>
            <a:r>
              <a:rPr lang="ru-RU" dirty="0">
                <a:solidFill>
                  <a:prstClr val="black"/>
                </a:solidFill>
                <a:latin typeface="Calibri"/>
              </a:rPr>
              <a:t>– Я думал, она женщина с ребёнком, – пробормотал он.</a:t>
            </a:r>
            <a:br>
              <a:rPr lang="ru-RU" dirty="0">
                <a:solidFill>
                  <a:prstClr val="black"/>
                </a:solidFill>
                <a:latin typeface="Calibri"/>
              </a:rPr>
            </a:br>
            <a:r>
              <a:rPr lang="ru-RU" dirty="0">
                <a:solidFill>
                  <a:prstClr val="black"/>
                </a:solidFill>
                <a:latin typeface="Calibri"/>
              </a:rPr>
              <a:t>Военный одобрительно похлопал его по плечу:</a:t>
            </a:r>
            <a:br>
              <a:rPr lang="ru-RU" dirty="0">
                <a:solidFill>
                  <a:prstClr val="black"/>
                </a:solidFill>
                <a:latin typeface="Calibri"/>
              </a:rPr>
            </a:br>
            <a:r>
              <a:rPr lang="ru-RU" dirty="0">
                <a:solidFill>
                  <a:prstClr val="black"/>
                </a:solidFill>
                <a:latin typeface="Calibri"/>
              </a:rPr>
              <a:t>– Ничего, ничего! Девочке тоже надо уступать место! Да ещё девочке с куклой!</a:t>
            </a:r>
          </a:p>
        </p:txBody>
      </p:sp>
      <p:pic>
        <p:nvPicPr>
          <p:cNvPr id="7" name="Picture 2" descr="http://www.librius.net/i/22/65422/i_010.jpg">
            <a:hlinkClick r:id="rId2" action="ppaction://hlinksldjump"/>
          </p:cNvPr>
          <p:cNvPicPr>
            <a:picLocks noChangeAspect="1" noChangeArrowheads="1"/>
          </p:cNvPicPr>
          <p:nvPr/>
        </p:nvPicPr>
        <p:blipFill>
          <a:blip r:embed="rId3" cstate="print"/>
          <a:srcRect/>
          <a:stretch>
            <a:fillRect/>
          </a:stretch>
        </p:blipFill>
        <p:spPr bwMode="auto">
          <a:xfrm>
            <a:off x="1259632" y="3284984"/>
            <a:ext cx="2520280" cy="3297562"/>
          </a:xfrm>
          <a:prstGeom prst="rect">
            <a:avLst/>
          </a:prstGeom>
          <a:noFill/>
        </p:spPr>
      </p:pic>
      <p:sp>
        <p:nvSpPr>
          <p:cNvPr id="8" name="TextBox 7"/>
          <p:cNvSpPr txBox="1"/>
          <p:nvPr/>
        </p:nvSpPr>
        <p:spPr>
          <a:xfrm>
            <a:off x="1043608" y="260650"/>
            <a:ext cx="2952328" cy="461665"/>
          </a:xfrm>
          <a:prstGeom prst="rect">
            <a:avLst/>
          </a:prstGeom>
          <a:noFill/>
        </p:spPr>
        <p:txBody>
          <a:bodyPr wrap="square" rtlCol="0">
            <a:spAutoFit/>
          </a:bodyPr>
          <a:lstStyle/>
          <a:p>
            <a:r>
              <a:rPr lang="ru-RU" sz="2400" b="1" dirty="0">
                <a:solidFill>
                  <a:srgbClr val="0070C0"/>
                </a:solidFill>
                <a:latin typeface="Calibri"/>
              </a:rPr>
              <a:t>ДЕВОЧКА С КУКЛОЙ</a:t>
            </a: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43C8019-2BBB-4E0A-8F58-7BB9A5783958}"/>
              </a:ext>
            </a:extLst>
          </p:cNvPr>
          <p:cNvPicPr/>
          <p:nvPr/>
        </p:nvPicPr>
        <p:blipFill>
          <a:blip r:embed="rId3"/>
          <a:srcRect l="20864" r="11571"/>
          <a:stretch>
            <a:fillRect/>
          </a:stretch>
        </p:blipFill>
        <p:spPr bwMode="auto">
          <a:xfrm>
            <a:off x="214282" y="3929066"/>
            <a:ext cx="2643206" cy="2714644"/>
          </a:xfrm>
          <a:prstGeom prst="rect">
            <a:avLst/>
          </a:prstGeom>
          <a:solidFill>
            <a:srgbClr val="FFFFFF">
              <a:shade val="85000"/>
            </a:srgbClr>
          </a:solidFill>
          <a:ln w="88900" cap="sq">
            <a:solidFill>
              <a:srgbClr val="E725B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a:extLst>
              <a:ext uri="{FF2B5EF4-FFF2-40B4-BE49-F238E27FC236}">
                <a16:creationId xmlns:a16="http://schemas.microsoft.com/office/drawing/2014/main" id="{3DD3774F-BF01-495F-9279-F78600DFC975}"/>
              </a:ext>
            </a:extLst>
          </p:cNvPr>
          <p:cNvPicPr/>
          <p:nvPr/>
        </p:nvPicPr>
        <p:blipFill>
          <a:blip r:embed="rId4"/>
          <a:srcRect l="22433" t="33210" r="31745"/>
          <a:stretch>
            <a:fillRect/>
          </a:stretch>
        </p:blipFill>
        <p:spPr bwMode="auto">
          <a:xfrm>
            <a:off x="3357554" y="3929066"/>
            <a:ext cx="2571736" cy="2643206"/>
          </a:xfrm>
          <a:prstGeom prst="rect">
            <a:avLst/>
          </a:prstGeom>
          <a:solidFill>
            <a:srgbClr val="FFFFFF">
              <a:shade val="85000"/>
            </a:srgbClr>
          </a:solidFill>
          <a:ln w="88900" cap="sq">
            <a:solidFill>
              <a:srgbClr val="E725B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a:extLst>
              <a:ext uri="{FF2B5EF4-FFF2-40B4-BE49-F238E27FC236}">
                <a16:creationId xmlns:a16="http://schemas.microsoft.com/office/drawing/2014/main" id="{08D77261-209D-4A4C-B5BF-030391B17987}"/>
              </a:ext>
            </a:extLst>
          </p:cNvPr>
          <p:cNvPicPr/>
          <p:nvPr/>
        </p:nvPicPr>
        <p:blipFill>
          <a:blip r:embed="rId5"/>
          <a:srcRect/>
          <a:stretch>
            <a:fillRect/>
          </a:stretch>
        </p:blipFill>
        <p:spPr bwMode="auto">
          <a:xfrm>
            <a:off x="3357554" y="1142984"/>
            <a:ext cx="2428892" cy="2428868"/>
          </a:xfrm>
          <a:prstGeom prst="rect">
            <a:avLst/>
          </a:prstGeom>
          <a:solidFill>
            <a:srgbClr val="FFFFFF">
              <a:shade val="85000"/>
            </a:srgbClr>
          </a:solidFill>
          <a:ln w="88900" cap="sq">
            <a:solidFill>
              <a:srgbClr val="E725B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a:extLst>
              <a:ext uri="{FF2B5EF4-FFF2-40B4-BE49-F238E27FC236}">
                <a16:creationId xmlns:a16="http://schemas.microsoft.com/office/drawing/2014/main" id="{20A11215-F4AC-4F61-8BDE-9E51891488A1}"/>
              </a:ext>
            </a:extLst>
          </p:cNvPr>
          <p:cNvPicPr/>
          <p:nvPr/>
        </p:nvPicPr>
        <p:blipFill>
          <a:blip r:embed="rId6" cstate="print"/>
          <a:srcRect l="15460" t="11826" r="18323" b="13217"/>
          <a:stretch>
            <a:fillRect/>
          </a:stretch>
        </p:blipFill>
        <p:spPr bwMode="auto">
          <a:xfrm>
            <a:off x="6215074" y="1214422"/>
            <a:ext cx="2643206" cy="2428892"/>
          </a:xfrm>
          <a:prstGeom prst="rect">
            <a:avLst/>
          </a:prstGeom>
          <a:solidFill>
            <a:srgbClr val="FFFFFF">
              <a:shade val="85000"/>
            </a:srgbClr>
          </a:solidFill>
          <a:ln w="88900" cap="sq">
            <a:solidFill>
              <a:srgbClr val="E725B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a:extLst>
              <a:ext uri="{FF2B5EF4-FFF2-40B4-BE49-F238E27FC236}">
                <a16:creationId xmlns:a16="http://schemas.microsoft.com/office/drawing/2014/main" id="{A628425B-BBAD-4339-9614-725E5CCBBF4B}"/>
              </a:ext>
            </a:extLst>
          </p:cNvPr>
          <p:cNvPicPr/>
          <p:nvPr/>
        </p:nvPicPr>
        <p:blipFill>
          <a:blip r:embed="rId7"/>
          <a:srcRect l="4769" t="2829" r="8154" b="6642"/>
          <a:stretch>
            <a:fillRect/>
          </a:stretch>
        </p:blipFill>
        <p:spPr bwMode="auto">
          <a:xfrm>
            <a:off x="285720" y="1071546"/>
            <a:ext cx="2500330" cy="2571768"/>
          </a:xfrm>
          <a:prstGeom prst="rect">
            <a:avLst/>
          </a:prstGeom>
          <a:solidFill>
            <a:srgbClr val="FFFFFF">
              <a:shade val="85000"/>
            </a:srgbClr>
          </a:solidFill>
          <a:ln w="88900" cap="sq">
            <a:solidFill>
              <a:srgbClr val="E725B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a:extLst>
              <a:ext uri="{FF2B5EF4-FFF2-40B4-BE49-F238E27FC236}">
                <a16:creationId xmlns:a16="http://schemas.microsoft.com/office/drawing/2014/main" id="{CF0DBE7E-5286-498D-B086-9B5F6BE665F7}"/>
              </a:ext>
            </a:extLst>
          </p:cNvPr>
          <p:cNvPicPr/>
          <p:nvPr/>
        </p:nvPicPr>
        <p:blipFill>
          <a:blip r:embed="rId8"/>
          <a:srcRect b="3623"/>
          <a:stretch>
            <a:fillRect/>
          </a:stretch>
        </p:blipFill>
        <p:spPr bwMode="auto">
          <a:xfrm>
            <a:off x="6357950" y="4071942"/>
            <a:ext cx="2500330" cy="2500306"/>
          </a:xfrm>
          <a:prstGeom prst="rect">
            <a:avLst/>
          </a:prstGeom>
          <a:solidFill>
            <a:srgbClr val="FFFFFF">
              <a:shade val="85000"/>
            </a:srgbClr>
          </a:solidFill>
          <a:ln w="88900" cap="sq">
            <a:solidFill>
              <a:srgbClr val="E725B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a:extLst>
              <a:ext uri="{FF2B5EF4-FFF2-40B4-BE49-F238E27FC236}">
                <a16:creationId xmlns:a16="http://schemas.microsoft.com/office/drawing/2014/main" id="{2F78546E-F175-4112-81EA-487965FB8BC0}"/>
              </a:ext>
            </a:extLst>
          </p:cNvPr>
          <p:cNvSpPr/>
          <p:nvPr/>
        </p:nvSpPr>
        <p:spPr>
          <a:xfrm>
            <a:off x="142847" y="571482"/>
            <a:ext cx="8786873" cy="545245"/>
          </a:xfrm>
          <a:prstGeom prst="rect">
            <a:avLst/>
          </a:prstGeom>
        </p:spPr>
        <p:txBody>
          <a:bodyPr spcFirstLastPara="1">
            <a:prstTxWarp prst="textArchUp">
              <a:avLst/>
            </a:prstTxWarp>
            <a:spAutoFit/>
          </a:bodyPr>
          <a:lstStyle/>
          <a:p>
            <a:pPr>
              <a:defRPr/>
            </a:pPr>
            <a:r>
              <a:rPr lang="ru-RU" sz="4800" b="1" dirty="0">
                <a:blipFill>
                  <a:blip r:embed="rId9"/>
                  <a:stretch>
                    <a:fillRect/>
                  </a:stretch>
                </a:blipFill>
                <a:latin typeface="Arial" charset="0"/>
                <a:cs typeface="Aharoni" pitchFamily="2" charset="-79"/>
              </a:rPr>
              <a:t>   </a:t>
            </a:r>
            <a:r>
              <a:rPr lang="ru-RU" sz="4800" b="1" dirty="0">
                <a:solidFill>
                  <a:srgbClr val="E725B0"/>
                </a:solidFill>
                <a:latin typeface="Arial" charset="0"/>
                <a:cs typeface="Aharoni" pitchFamily="2" charset="-79"/>
              </a:rPr>
              <a:t>Когда мои друзья со мной!</a:t>
            </a:r>
          </a:p>
        </p:txBody>
      </p:sp>
      <p:pic>
        <p:nvPicPr>
          <p:cNvPr id="12" name="kogda.mp3">
            <a:hlinkClick r:id="" action="ppaction://media"/>
            <a:extLst>
              <a:ext uri="{FF2B5EF4-FFF2-40B4-BE49-F238E27FC236}">
                <a16:creationId xmlns:a16="http://schemas.microsoft.com/office/drawing/2014/main" id="{6CC9208D-94B0-42E7-A22E-FB77E0CEF472}"/>
              </a:ext>
            </a:extLst>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6000750" y="62150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191057" fill="hold"/>
                                        <p:tgtEl>
                                          <p:spTgt spid="12"/>
                                        </p:tgtEl>
                                      </p:cBhvr>
                                    </p:cmd>
                                  </p:childTnLst>
                                </p:cTn>
                              </p:par>
                            </p:childTnLst>
                          </p:cTn>
                        </p:par>
                      </p:childTnLst>
                    </p:cTn>
                  </p:par>
                </p:childTnLst>
              </p:cTn>
              <p:nextCondLst>
                <p:cond evt="onClick" delay="0">
                  <p:tgtEl>
                    <p:spTgt spid="12"/>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76674"/>
            <a:ext cx="5256584" cy="276999"/>
          </a:xfrm>
          <a:prstGeom prst="rect">
            <a:avLst/>
          </a:prstGeom>
        </p:spPr>
        <p:txBody>
          <a:bodyPr wrap="square">
            <a:spAutoFit/>
          </a:bodyPr>
          <a:lstStyle/>
          <a:p>
            <a:r>
              <a:rPr lang="en-US" sz="1200" dirty="0">
                <a:solidFill>
                  <a:prstClr val="black"/>
                </a:solidFill>
                <a:latin typeface="Calibri"/>
                <a:hlinkClick r:id="rId2"/>
              </a:rPr>
              <a:t>http://www.clipartpal.com/_thumbs/pd/open_face_book_blank_T.png</a:t>
            </a:r>
            <a:r>
              <a:rPr lang="ru-RU" sz="1200" dirty="0">
                <a:solidFill>
                  <a:prstClr val="black"/>
                </a:solidFill>
                <a:latin typeface="Calibri"/>
              </a:rPr>
              <a:t> - книга</a:t>
            </a:r>
          </a:p>
        </p:txBody>
      </p:sp>
      <p:sp>
        <p:nvSpPr>
          <p:cNvPr id="3" name="Прямоугольник 2"/>
          <p:cNvSpPr/>
          <p:nvPr/>
        </p:nvSpPr>
        <p:spPr>
          <a:xfrm>
            <a:off x="0" y="692698"/>
            <a:ext cx="5418856" cy="276999"/>
          </a:xfrm>
          <a:prstGeom prst="rect">
            <a:avLst/>
          </a:prstGeom>
        </p:spPr>
        <p:txBody>
          <a:bodyPr wrap="square">
            <a:spAutoFit/>
          </a:bodyPr>
          <a:lstStyle/>
          <a:p>
            <a:pPr algn="ctr"/>
            <a:r>
              <a:rPr lang="en-US" sz="1200" dirty="0">
                <a:solidFill>
                  <a:prstClr val="black"/>
                </a:solidFill>
                <a:latin typeface="Calibri"/>
                <a:hlinkClick r:id="rId3"/>
              </a:rPr>
              <a:t>http://www.tetsystems.com/typo3temp/pics/238506b31a.jpg</a:t>
            </a:r>
            <a:r>
              <a:rPr lang="en-US" sz="1200" dirty="0">
                <a:solidFill>
                  <a:prstClr val="black"/>
                </a:solidFill>
                <a:latin typeface="Calibri"/>
              </a:rPr>
              <a:t> - </a:t>
            </a:r>
            <a:r>
              <a:rPr lang="ru-RU" sz="1200" dirty="0">
                <a:solidFill>
                  <a:prstClr val="black"/>
                </a:solidFill>
                <a:latin typeface="Calibri"/>
              </a:rPr>
              <a:t>книжная полка</a:t>
            </a:r>
          </a:p>
        </p:txBody>
      </p:sp>
      <p:sp>
        <p:nvSpPr>
          <p:cNvPr id="4" name="Прямоугольник 3"/>
          <p:cNvSpPr/>
          <p:nvPr/>
        </p:nvSpPr>
        <p:spPr>
          <a:xfrm>
            <a:off x="107504" y="3501010"/>
            <a:ext cx="6390456" cy="276999"/>
          </a:xfrm>
          <a:prstGeom prst="rect">
            <a:avLst/>
          </a:prstGeom>
        </p:spPr>
        <p:txBody>
          <a:bodyPr wrap="square">
            <a:spAutoFit/>
          </a:bodyPr>
          <a:lstStyle/>
          <a:p>
            <a:r>
              <a:rPr lang="en-US" sz="1200" dirty="0">
                <a:solidFill>
                  <a:prstClr val="black"/>
                </a:solidFill>
                <a:latin typeface="Calibri"/>
                <a:hlinkClick r:id="rId4"/>
              </a:rPr>
              <a:t>http://booksbunker.com/get_binary/507f2dfd67b0c.fb2/i_043.jpg/1</a:t>
            </a:r>
            <a:r>
              <a:rPr lang="ru-RU" sz="1200" dirty="0">
                <a:solidFill>
                  <a:prstClr val="black"/>
                </a:solidFill>
                <a:latin typeface="Calibri"/>
              </a:rPr>
              <a:t> - синие листья</a:t>
            </a:r>
          </a:p>
        </p:txBody>
      </p:sp>
      <p:sp>
        <p:nvSpPr>
          <p:cNvPr id="5" name="Прямоугольник 4"/>
          <p:cNvSpPr/>
          <p:nvPr/>
        </p:nvSpPr>
        <p:spPr>
          <a:xfrm>
            <a:off x="107504" y="3717034"/>
            <a:ext cx="6192688" cy="276999"/>
          </a:xfrm>
          <a:prstGeom prst="rect">
            <a:avLst/>
          </a:prstGeom>
        </p:spPr>
        <p:txBody>
          <a:bodyPr wrap="square">
            <a:spAutoFit/>
          </a:bodyPr>
          <a:lstStyle/>
          <a:p>
            <a:r>
              <a:rPr lang="en-US" sz="1200" dirty="0">
                <a:solidFill>
                  <a:prstClr val="black"/>
                </a:solidFill>
                <a:latin typeface="Calibri"/>
                <a:hlinkClick r:id="rId5"/>
              </a:rPr>
              <a:t>http://www.planetaskazok.ru/images/stories/oseeva/sinie_listya/img_056.jpg</a:t>
            </a:r>
            <a:r>
              <a:rPr lang="ru-RU" sz="1200" dirty="0">
                <a:solidFill>
                  <a:prstClr val="black"/>
                </a:solidFill>
                <a:latin typeface="Calibri"/>
              </a:rPr>
              <a:t> - что легче1</a:t>
            </a:r>
          </a:p>
        </p:txBody>
      </p:sp>
      <p:sp>
        <p:nvSpPr>
          <p:cNvPr id="6" name="Прямоугольник 5"/>
          <p:cNvSpPr/>
          <p:nvPr/>
        </p:nvSpPr>
        <p:spPr>
          <a:xfrm>
            <a:off x="107504" y="3933058"/>
            <a:ext cx="6552728" cy="276999"/>
          </a:xfrm>
          <a:prstGeom prst="rect">
            <a:avLst/>
          </a:prstGeom>
        </p:spPr>
        <p:txBody>
          <a:bodyPr wrap="square">
            <a:spAutoFit/>
          </a:bodyPr>
          <a:lstStyle/>
          <a:p>
            <a:r>
              <a:rPr lang="en-US" sz="1200" dirty="0">
                <a:solidFill>
                  <a:prstClr val="black"/>
                </a:solidFill>
                <a:latin typeface="Calibri"/>
                <a:hlinkClick r:id="rId6"/>
              </a:rPr>
              <a:t>http://www.planetaskazok.ru/images/stories/oseeva/sinie_listya/img_057.jpg</a:t>
            </a:r>
            <a:r>
              <a:rPr lang="ru-RU" sz="1200" dirty="0">
                <a:solidFill>
                  <a:prstClr val="black"/>
                </a:solidFill>
                <a:latin typeface="Calibri"/>
              </a:rPr>
              <a:t> - что легче2</a:t>
            </a:r>
          </a:p>
        </p:txBody>
      </p:sp>
      <p:sp>
        <p:nvSpPr>
          <p:cNvPr id="7" name="Прямоугольник 6"/>
          <p:cNvSpPr/>
          <p:nvPr/>
        </p:nvSpPr>
        <p:spPr>
          <a:xfrm>
            <a:off x="107504" y="4149082"/>
            <a:ext cx="6840760" cy="276999"/>
          </a:xfrm>
          <a:prstGeom prst="rect">
            <a:avLst/>
          </a:prstGeom>
        </p:spPr>
        <p:txBody>
          <a:bodyPr wrap="square">
            <a:spAutoFit/>
          </a:bodyPr>
          <a:lstStyle/>
          <a:p>
            <a:r>
              <a:rPr lang="en-US" sz="1200" dirty="0">
                <a:solidFill>
                  <a:prstClr val="black"/>
                </a:solidFill>
                <a:latin typeface="Calibri"/>
                <a:hlinkClick r:id="rId7"/>
              </a:rPr>
              <a:t>http://www.planetaskazok.ru/images/stories/oseeva/sinie_listya/img_008.jpg</a:t>
            </a:r>
            <a:r>
              <a:rPr lang="ru-RU" sz="1200" dirty="0">
                <a:solidFill>
                  <a:prstClr val="black"/>
                </a:solidFill>
                <a:latin typeface="Calibri"/>
              </a:rPr>
              <a:t> - просто старушка</a:t>
            </a:r>
          </a:p>
        </p:txBody>
      </p:sp>
      <p:sp>
        <p:nvSpPr>
          <p:cNvPr id="8" name="Прямоугольник 7"/>
          <p:cNvSpPr/>
          <p:nvPr/>
        </p:nvSpPr>
        <p:spPr>
          <a:xfrm>
            <a:off x="107504" y="1556794"/>
            <a:ext cx="5814564" cy="276999"/>
          </a:xfrm>
          <a:prstGeom prst="rect">
            <a:avLst/>
          </a:prstGeom>
        </p:spPr>
        <p:txBody>
          <a:bodyPr wrap="square">
            <a:spAutoFit/>
          </a:bodyPr>
          <a:lstStyle/>
          <a:p>
            <a:r>
              <a:rPr lang="en-US" sz="1200" dirty="0">
                <a:solidFill>
                  <a:prstClr val="black"/>
                </a:solidFill>
                <a:latin typeface="Calibri"/>
                <a:hlinkClick r:id="rId8"/>
              </a:rPr>
              <a:t>http://skazvikt.ucoz.ru/_pu/14/37443327.jpg</a:t>
            </a:r>
            <a:r>
              <a:rPr lang="ru-RU" sz="1200" dirty="0">
                <a:solidFill>
                  <a:prstClr val="black"/>
                </a:solidFill>
                <a:latin typeface="Calibri"/>
              </a:rPr>
              <a:t> - хорошее</a:t>
            </a:r>
          </a:p>
        </p:txBody>
      </p:sp>
      <p:sp>
        <p:nvSpPr>
          <p:cNvPr id="9" name="TextBox 8"/>
          <p:cNvSpPr txBox="1"/>
          <p:nvPr/>
        </p:nvSpPr>
        <p:spPr>
          <a:xfrm>
            <a:off x="107504" y="4365106"/>
            <a:ext cx="5760640" cy="276999"/>
          </a:xfrm>
          <a:prstGeom prst="rect">
            <a:avLst/>
          </a:prstGeom>
          <a:noFill/>
        </p:spPr>
        <p:txBody>
          <a:bodyPr wrap="square" rtlCol="0">
            <a:spAutoFit/>
          </a:bodyPr>
          <a:lstStyle/>
          <a:p>
            <a:r>
              <a:rPr lang="en-US" sz="1200" dirty="0">
                <a:solidFill>
                  <a:prstClr val="black"/>
                </a:solidFill>
                <a:latin typeface="Calibri"/>
                <a:hlinkClick r:id="rId9"/>
              </a:rPr>
              <a:t>http://www.</a:t>
            </a:r>
            <a:r>
              <a:rPr lang="ru-RU" sz="1200" dirty="0" err="1">
                <a:solidFill>
                  <a:prstClr val="black"/>
                </a:solidFill>
                <a:latin typeface="Calibri"/>
                <a:hlinkClick r:id="rId9"/>
              </a:rPr>
              <a:t>сказкионлайн.рф</a:t>
            </a:r>
            <a:r>
              <a:rPr lang="ru-RU" sz="1200" dirty="0">
                <a:solidFill>
                  <a:prstClr val="black"/>
                </a:solidFill>
                <a:latin typeface="Calibri"/>
                <a:hlinkClick r:id="rId9"/>
              </a:rPr>
              <a:t>/</a:t>
            </a:r>
            <a:r>
              <a:rPr lang="en-US" sz="1200" dirty="0">
                <a:solidFill>
                  <a:prstClr val="black"/>
                </a:solidFill>
                <a:latin typeface="Calibri"/>
                <a:hlinkClick r:id="rId9"/>
              </a:rPr>
              <a:t>uploads/1/0/5/8/10580347/9984682_orig.jpg</a:t>
            </a:r>
            <a:r>
              <a:rPr lang="ru-RU" sz="1200" dirty="0">
                <a:solidFill>
                  <a:prstClr val="black"/>
                </a:solidFill>
                <a:latin typeface="Calibri"/>
              </a:rPr>
              <a:t> - плохо</a:t>
            </a:r>
          </a:p>
        </p:txBody>
      </p:sp>
      <p:sp>
        <p:nvSpPr>
          <p:cNvPr id="10" name="TextBox 9"/>
          <p:cNvSpPr txBox="1"/>
          <p:nvPr/>
        </p:nvSpPr>
        <p:spPr>
          <a:xfrm>
            <a:off x="107504" y="4581130"/>
            <a:ext cx="5040560" cy="276999"/>
          </a:xfrm>
          <a:prstGeom prst="rect">
            <a:avLst/>
          </a:prstGeom>
          <a:noFill/>
        </p:spPr>
        <p:txBody>
          <a:bodyPr wrap="square" rtlCol="0">
            <a:spAutoFit/>
          </a:bodyPr>
          <a:lstStyle/>
          <a:p>
            <a:r>
              <a:rPr lang="en-US" sz="1200" dirty="0">
                <a:solidFill>
                  <a:prstClr val="black"/>
                </a:solidFill>
                <a:latin typeface="Calibri"/>
                <a:hlinkClick r:id="rId10"/>
              </a:rPr>
              <a:t>http://www.e-reading.life/illustrations/137/137772-i_059.jpg</a:t>
            </a:r>
            <a:r>
              <a:rPr lang="ru-RU" sz="1200" dirty="0">
                <a:solidFill>
                  <a:prstClr val="black"/>
                </a:solidFill>
                <a:latin typeface="Calibri"/>
              </a:rPr>
              <a:t> - хорошее</a:t>
            </a:r>
          </a:p>
        </p:txBody>
      </p:sp>
      <p:sp>
        <p:nvSpPr>
          <p:cNvPr id="11" name="TextBox 10"/>
          <p:cNvSpPr txBox="1"/>
          <p:nvPr/>
        </p:nvSpPr>
        <p:spPr>
          <a:xfrm>
            <a:off x="107504" y="4797154"/>
            <a:ext cx="6192688" cy="276999"/>
          </a:xfrm>
          <a:prstGeom prst="rect">
            <a:avLst/>
          </a:prstGeom>
          <a:noFill/>
        </p:spPr>
        <p:txBody>
          <a:bodyPr wrap="square" rtlCol="0">
            <a:spAutoFit/>
          </a:bodyPr>
          <a:lstStyle/>
          <a:p>
            <a:r>
              <a:rPr lang="en-US" sz="1200" dirty="0">
                <a:solidFill>
                  <a:prstClr val="black"/>
                </a:solidFill>
                <a:latin typeface="Calibri"/>
                <a:hlinkClick r:id="rId11"/>
              </a:rPr>
              <a:t>http://pro-razvitie.ru/upload/blogs/bf13fcda773c8f255d37cd6f7156e63d.jpg</a:t>
            </a:r>
            <a:r>
              <a:rPr lang="ru-RU" sz="1200" dirty="0">
                <a:solidFill>
                  <a:prstClr val="black"/>
                </a:solidFill>
                <a:latin typeface="Calibri"/>
              </a:rPr>
              <a:t> - сыновья</a:t>
            </a:r>
          </a:p>
        </p:txBody>
      </p:sp>
      <p:sp>
        <p:nvSpPr>
          <p:cNvPr id="12" name="TextBox 11"/>
          <p:cNvSpPr txBox="1"/>
          <p:nvPr/>
        </p:nvSpPr>
        <p:spPr>
          <a:xfrm>
            <a:off x="107504" y="5013178"/>
            <a:ext cx="5544616" cy="276999"/>
          </a:xfrm>
          <a:prstGeom prst="rect">
            <a:avLst/>
          </a:prstGeom>
          <a:noFill/>
        </p:spPr>
        <p:txBody>
          <a:bodyPr wrap="square" rtlCol="0">
            <a:spAutoFit/>
          </a:bodyPr>
          <a:lstStyle/>
          <a:p>
            <a:r>
              <a:rPr lang="en-US" sz="1200" dirty="0">
                <a:solidFill>
                  <a:prstClr val="black"/>
                </a:solidFill>
                <a:latin typeface="Calibri"/>
                <a:hlinkClick r:id="rId12"/>
              </a:rPr>
              <a:t>http://fs00.infourok.ru/images/doc/307/306844/2/img6.jpg</a:t>
            </a:r>
            <a:r>
              <a:rPr lang="ru-RU" sz="1200" dirty="0">
                <a:solidFill>
                  <a:prstClr val="black"/>
                </a:solidFill>
                <a:latin typeface="Calibri"/>
              </a:rPr>
              <a:t> - сыновья</a:t>
            </a:r>
          </a:p>
        </p:txBody>
      </p:sp>
      <p:sp>
        <p:nvSpPr>
          <p:cNvPr id="13" name="TextBox 12"/>
          <p:cNvSpPr txBox="1"/>
          <p:nvPr/>
        </p:nvSpPr>
        <p:spPr>
          <a:xfrm>
            <a:off x="107504" y="5229202"/>
            <a:ext cx="6624736" cy="276999"/>
          </a:xfrm>
          <a:prstGeom prst="rect">
            <a:avLst/>
          </a:prstGeom>
          <a:noFill/>
        </p:spPr>
        <p:txBody>
          <a:bodyPr wrap="square" rtlCol="0">
            <a:spAutoFit/>
          </a:bodyPr>
          <a:lstStyle/>
          <a:p>
            <a:r>
              <a:rPr lang="en-US" sz="1200" dirty="0">
                <a:solidFill>
                  <a:prstClr val="black"/>
                </a:solidFill>
                <a:latin typeface="Calibri"/>
                <a:hlinkClick r:id="rId13"/>
              </a:rPr>
              <a:t>http://e-libra.ru/files/cache1/203849/i_022.jpg</a:t>
            </a:r>
            <a:r>
              <a:rPr lang="ru-RU" sz="1200" dirty="0">
                <a:solidFill>
                  <a:prstClr val="black"/>
                </a:solidFill>
                <a:latin typeface="Calibri"/>
              </a:rPr>
              <a:t> - три товарища</a:t>
            </a:r>
          </a:p>
        </p:txBody>
      </p:sp>
      <p:sp>
        <p:nvSpPr>
          <p:cNvPr id="14" name="TextBox 13"/>
          <p:cNvSpPr txBox="1"/>
          <p:nvPr/>
        </p:nvSpPr>
        <p:spPr>
          <a:xfrm>
            <a:off x="107504" y="5445226"/>
            <a:ext cx="7237312" cy="276999"/>
          </a:xfrm>
          <a:prstGeom prst="rect">
            <a:avLst/>
          </a:prstGeom>
          <a:noFill/>
        </p:spPr>
        <p:txBody>
          <a:bodyPr wrap="square" rtlCol="0">
            <a:spAutoFit/>
          </a:bodyPr>
          <a:lstStyle/>
          <a:p>
            <a:r>
              <a:rPr lang="en-US" sz="1200" dirty="0">
                <a:solidFill>
                  <a:prstClr val="black"/>
                </a:solidFill>
                <a:latin typeface="Calibri"/>
                <a:hlinkClick r:id="rId14"/>
              </a:rPr>
              <a:t>http://aria-art.ru/0/O/Oseeva%20V.%20Sinie%20list%27ja%20(E.%20Karpovich)/21.jpg</a:t>
            </a:r>
            <a:r>
              <a:rPr lang="ru-RU" sz="1200" dirty="0">
                <a:solidFill>
                  <a:prstClr val="black"/>
                </a:solidFill>
                <a:latin typeface="Calibri"/>
              </a:rPr>
              <a:t> - три товарища</a:t>
            </a:r>
          </a:p>
        </p:txBody>
      </p:sp>
      <p:sp>
        <p:nvSpPr>
          <p:cNvPr id="15" name="TextBox 14"/>
          <p:cNvSpPr txBox="1"/>
          <p:nvPr/>
        </p:nvSpPr>
        <p:spPr>
          <a:xfrm>
            <a:off x="107504" y="5661250"/>
            <a:ext cx="5221088" cy="276999"/>
          </a:xfrm>
          <a:prstGeom prst="rect">
            <a:avLst/>
          </a:prstGeom>
          <a:noFill/>
        </p:spPr>
        <p:txBody>
          <a:bodyPr wrap="square" rtlCol="0">
            <a:spAutoFit/>
          </a:bodyPr>
          <a:lstStyle/>
          <a:p>
            <a:r>
              <a:rPr lang="en-US" sz="1200" dirty="0">
                <a:solidFill>
                  <a:prstClr val="black"/>
                </a:solidFill>
                <a:latin typeface="Calibri"/>
                <a:hlinkClick r:id="rId15"/>
              </a:rPr>
              <a:t>http://images.mreadz.net/104/103057/37.jpg</a:t>
            </a:r>
            <a:r>
              <a:rPr lang="ru-RU" sz="1200" dirty="0">
                <a:solidFill>
                  <a:prstClr val="black"/>
                </a:solidFill>
                <a:latin typeface="Calibri"/>
              </a:rPr>
              <a:t> - до первого дождя</a:t>
            </a:r>
          </a:p>
        </p:txBody>
      </p:sp>
      <p:sp>
        <p:nvSpPr>
          <p:cNvPr id="16" name="TextBox 15"/>
          <p:cNvSpPr txBox="1"/>
          <p:nvPr/>
        </p:nvSpPr>
        <p:spPr>
          <a:xfrm>
            <a:off x="107504" y="5877274"/>
            <a:ext cx="5328592" cy="276999"/>
          </a:xfrm>
          <a:prstGeom prst="rect">
            <a:avLst/>
          </a:prstGeom>
          <a:noFill/>
        </p:spPr>
        <p:txBody>
          <a:bodyPr wrap="square" rtlCol="0">
            <a:spAutoFit/>
          </a:bodyPr>
          <a:lstStyle/>
          <a:p>
            <a:r>
              <a:rPr lang="en-US" sz="1200" dirty="0">
                <a:solidFill>
                  <a:prstClr val="black"/>
                </a:solidFill>
                <a:latin typeface="Calibri"/>
                <a:hlinkClick r:id="rId16"/>
              </a:rPr>
              <a:t>http://www.e-reading.mobi/illustrations/137/137772-i_040.jpg</a:t>
            </a:r>
            <a:r>
              <a:rPr lang="ru-RU" sz="1200" dirty="0">
                <a:solidFill>
                  <a:prstClr val="black"/>
                </a:solidFill>
                <a:latin typeface="Calibri"/>
              </a:rPr>
              <a:t> - печенье</a:t>
            </a:r>
          </a:p>
        </p:txBody>
      </p:sp>
      <p:sp>
        <p:nvSpPr>
          <p:cNvPr id="17" name="TextBox 16"/>
          <p:cNvSpPr txBox="1"/>
          <p:nvPr/>
        </p:nvSpPr>
        <p:spPr>
          <a:xfrm>
            <a:off x="107504" y="6093298"/>
            <a:ext cx="5040560" cy="276999"/>
          </a:xfrm>
          <a:prstGeom prst="rect">
            <a:avLst/>
          </a:prstGeom>
          <a:noFill/>
        </p:spPr>
        <p:txBody>
          <a:bodyPr wrap="square" rtlCol="0">
            <a:spAutoFit/>
          </a:bodyPr>
          <a:lstStyle/>
          <a:p>
            <a:r>
              <a:rPr lang="en-US" sz="1200" dirty="0">
                <a:solidFill>
                  <a:prstClr val="black"/>
                </a:solidFill>
                <a:latin typeface="Calibri"/>
                <a:hlinkClick r:id="rId17"/>
              </a:rPr>
              <a:t>http://fs00.infourok.ru/images/doc/220/7409/4/img9.jpg</a:t>
            </a:r>
            <a:r>
              <a:rPr lang="ru-RU" sz="1200" dirty="0">
                <a:solidFill>
                  <a:prstClr val="black"/>
                </a:solidFill>
                <a:latin typeface="Calibri"/>
              </a:rPr>
              <a:t> - кто хозяин</a:t>
            </a:r>
          </a:p>
        </p:txBody>
      </p:sp>
      <p:sp>
        <p:nvSpPr>
          <p:cNvPr id="18" name="TextBox 17"/>
          <p:cNvSpPr txBox="1"/>
          <p:nvPr/>
        </p:nvSpPr>
        <p:spPr>
          <a:xfrm>
            <a:off x="107504" y="6309322"/>
            <a:ext cx="4680520" cy="276999"/>
          </a:xfrm>
          <a:prstGeom prst="rect">
            <a:avLst/>
          </a:prstGeom>
          <a:noFill/>
        </p:spPr>
        <p:txBody>
          <a:bodyPr wrap="square" rtlCol="0">
            <a:spAutoFit/>
          </a:bodyPr>
          <a:lstStyle/>
          <a:p>
            <a:r>
              <a:rPr lang="en-US" sz="1200" dirty="0">
                <a:solidFill>
                  <a:prstClr val="black"/>
                </a:solidFill>
                <a:latin typeface="Calibri"/>
                <a:hlinkClick r:id="rId18"/>
              </a:rPr>
              <a:t>http://www.librius.net/i/22/65422/i_010.jpg</a:t>
            </a:r>
            <a:r>
              <a:rPr lang="ru-RU" sz="1200" dirty="0">
                <a:solidFill>
                  <a:prstClr val="black"/>
                </a:solidFill>
                <a:latin typeface="Calibri"/>
              </a:rPr>
              <a:t> - девочка с куклой</a:t>
            </a:r>
          </a:p>
        </p:txBody>
      </p:sp>
      <p:sp>
        <p:nvSpPr>
          <p:cNvPr id="19" name="TextBox 18"/>
          <p:cNvSpPr txBox="1"/>
          <p:nvPr/>
        </p:nvSpPr>
        <p:spPr>
          <a:xfrm>
            <a:off x="107504" y="908722"/>
            <a:ext cx="6336704" cy="276999"/>
          </a:xfrm>
          <a:prstGeom prst="rect">
            <a:avLst/>
          </a:prstGeom>
          <a:noFill/>
        </p:spPr>
        <p:txBody>
          <a:bodyPr wrap="square" rtlCol="0">
            <a:spAutoFit/>
          </a:bodyPr>
          <a:lstStyle/>
          <a:p>
            <a:r>
              <a:rPr lang="en-US" sz="1200" dirty="0">
                <a:solidFill>
                  <a:prstClr val="black"/>
                </a:solidFill>
                <a:latin typeface="Calibri"/>
                <a:hlinkClick r:id="rId19"/>
              </a:rPr>
              <a:t>http://nachalo4ka.ru/wp-content/uploads/2014/04/shablon-knigi-prevyu-3.png</a:t>
            </a:r>
            <a:r>
              <a:rPr lang="ru-RU" sz="1200" dirty="0">
                <a:solidFill>
                  <a:prstClr val="black"/>
                </a:solidFill>
                <a:latin typeface="Calibri"/>
              </a:rPr>
              <a:t> - титульный лист </a:t>
            </a:r>
          </a:p>
        </p:txBody>
      </p:sp>
      <p:sp>
        <p:nvSpPr>
          <p:cNvPr id="20" name="TextBox 19"/>
          <p:cNvSpPr txBox="1"/>
          <p:nvPr/>
        </p:nvSpPr>
        <p:spPr>
          <a:xfrm>
            <a:off x="107504" y="1772818"/>
            <a:ext cx="4896544" cy="276999"/>
          </a:xfrm>
          <a:prstGeom prst="rect">
            <a:avLst/>
          </a:prstGeom>
          <a:noFill/>
        </p:spPr>
        <p:txBody>
          <a:bodyPr wrap="square" rtlCol="0">
            <a:spAutoFit/>
          </a:bodyPr>
          <a:lstStyle/>
          <a:p>
            <a:r>
              <a:rPr lang="en-US" sz="1200" dirty="0">
                <a:solidFill>
                  <a:prstClr val="black"/>
                </a:solidFill>
                <a:latin typeface="Calibri"/>
                <a:hlinkClick r:id="rId20"/>
              </a:rPr>
              <a:t>http://s020.radikal.ru/i719/1301/e3/b59b06ce3ae4.jpg</a:t>
            </a:r>
            <a:r>
              <a:rPr lang="ru-RU" sz="1200" dirty="0">
                <a:solidFill>
                  <a:prstClr val="black"/>
                </a:solidFill>
                <a:latin typeface="Calibri"/>
              </a:rPr>
              <a:t> - три товарища</a:t>
            </a:r>
          </a:p>
        </p:txBody>
      </p:sp>
      <p:sp>
        <p:nvSpPr>
          <p:cNvPr id="21" name="Прямоугольник 20"/>
          <p:cNvSpPr/>
          <p:nvPr/>
        </p:nvSpPr>
        <p:spPr>
          <a:xfrm>
            <a:off x="107504" y="1988842"/>
            <a:ext cx="7056784" cy="276999"/>
          </a:xfrm>
          <a:prstGeom prst="rect">
            <a:avLst/>
          </a:prstGeom>
        </p:spPr>
        <p:txBody>
          <a:bodyPr wrap="square">
            <a:spAutoFit/>
          </a:bodyPr>
          <a:lstStyle/>
          <a:p>
            <a:r>
              <a:rPr lang="en-US" sz="1200" dirty="0">
                <a:solidFill>
                  <a:prstClr val="black"/>
                </a:solidFill>
                <a:latin typeface="Calibri"/>
                <a:hlinkClick r:id="rId21"/>
              </a:rPr>
              <a:t>http://aria-art.ru/0/O/Oseeva%20V.%20Sinie%20list%27ja%20%28E.%20Karpovich%29/16.jpg</a:t>
            </a:r>
            <a:r>
              <a:rPr lang="ru-RU" sz="1200" dirty="0">
                <a:solidFill>
                  <a:prstClr val="black"/>
                </a:solidFill>
                <a:latin typeface="Calibri"/>
              </a:rPr>
              <a:t> - кто хозяин</a:t>
            </a:r>
          </a:p>
        </p:txBody>
      </p:sp>
      <p:sp>
        <p:nvSpPr>
          <p:cNvPr id="22" name="Прямоугольник 21"/>
          <p:cNvSpPr/>
          <p:nvPr/>
        </p:nvSpPr>
        <p:spPr>
          <a:xfrm>
            <a:off x="107504" y="2204866"/>
            <a:ext cx="6462464" cy="276999"/>
          </a:xfrm>
          <a:prstGeom prst="rect">
            <a:avLst/>
          </a:prstGeom>
        </p:spPr>
        <p:txBody>
          <a:bodyPr wrap="square">
            <a:spAutoFit/>
          </a:bodyPr>
          <a:lstStyle/>
          <a:p>
            <a:r>
              <a:rPr lang="en-US" sz="1200" dirty="0">
                <a:solidFill>
                  <a:prstClr val="black"/>
                </a:solidFill>
                <a:latin typeface="Calibri"/>
                <a:hlinkClick r:id="rId22"/>
              </a:rPr>
              <a:t>http://img-fotki.yandex.ru/get/6712/154981744.56/0_b862d_f470b215_XL.jpg</a:t>
            </a:r>
            <a:r>
              <a:rPr lang="ru-RU" sz="1200" dirty="0">
                <a:solidFill>
                  <a:prstClr val="black"/>
                </a:solidFill>
                <a:latin typeface="Calibri"/>
              </a:rPr>
              <a:t> - печенье</a:t>
            </a:r>
          </a:p>
        </p:txBody>
      </p:sp>
      <p:sp>
        <p:nvSpPr>
          <p:cNvPr id="23" name="Прямоугольник 22"/>
          <p:cNvSpPr/>
          <p:nvPr/>
        </p:nvSpPr>
        <p:spPr>
          <a:xfrm>
            <a:off x="107504" y="1268762"/>
            <a:ext cx="5814392" cy="276999"/>
          </a:xfrm>
          <a:prstGeom prst="rect">
            <a:avLst/>
          </a:prstGeom>
        </p:spPr>
        <p:txBody>
          <a:bodyPr wrap="square">
            <a:spAutoFit/>
          </a:bodyPr>
          <a:lstStyle/>
          <a:p>
            <a:r>
              <a:rPr lang="en-US" sz="1200" dirty="0">
                <a:solidFill>
                  <a:prstClr val="black"/>
                </a:solidFill>
                <a:latin typeface="Calibri"/>
                <a:hlinkClick r:id="rId23"/>
              </a:rPr>
              <a:t>http://content.foto.mail.ru/mail/polepic/2/i-60.jpg</a:t>
            </a:r>
            <a:r>
              <a:rPr lang="ru-RU" sz="1200" dirty="0">
                <a:solidFill>
                  <a:prstClr val="black"/>
                </a:solidFill>
                <a:latin typeface="Calibri"/>
                <a:hlinkClick r:id="rId23"/>
              </a:rPr>
              <a:t>-</a:t>
            </a:r>
            <a:r>
              <a:rPr lang="ru-RU" sz="1200" dirty="0">
                <a:solidFill>
                  <a:prstClr val="black"/>
                </a:solidFill>
                <a:latin typeface="Calibri"/>
              </a:rPr>
              <a:t> портрет В.Осеевой</a:t>
            </a:r>
          </a:p>
        </p:txBody>
      </p:sp>
      <p:sp>
        <p:nvSpPr>
          <p:cNvPr id="24" name="Прямоугольник 23"/>
          <p:cNvSpPr/>
          <p:nvPr/>
        </p:nvSpPr>
        <p:spPr>
          <a:xfrm>
            <a:off x="107504" y="2420890"/>
            <a:ext cx="4968552" cy="276999"/>
          </a:xfrm>
          <a:prstGeom prst="rect">
            <a:avLst/>
          </a:prstGeom>
        </p:spPr>
        <p:txBody>
          <a:bodyPr wrap="square">
            <a:spAutoFit/>
          </a:bodyPr>
          <a:lstStyle/>
          <a:p>
            <a:r>
              <a:rPr lang="en-US" sz="1200" dirty="0">
                <a:solidFill>
                  <a:prstClr val="black"/>
                </a:solidFill>
                <a:latin typeface="Calibri"/>
                <a:hlinkClick r:id="rId24"/>
              </a:rPr>
              <a:t>http://nevinka.library.ru/img/oseeva-1-203-2.jpg</a:t>
            </a:r>
            <a:r>
              <a:rPr lang="ru-RU" sz="1200" dirty="0">
                <a:solidFill>
                  <a:prstClr val="black"/>
                </a:solidFill>
                <a:latin typeface="Calibri"/>
              </a:rPr>
              <a:t> - портрет В.Осеевой</a:t>
            </a:r>
          </a:p>
        </p:txBody>
      </p:sp>
      <p:sp>
        <p:nvSpPr>
          <p:cNvPr id="25" name="TextBox 24"/>
          <p:cNvSpPr txBox="1"/>
          <p:nvPr/>
        </p:nvSpPr>
        <p:spPr>
          <a:xfrm>
            <a:off x="323528" y="188642"/>
            <a:ext cx="4104456" cy="307777"/>
          </a:xfrm>
          <a:prstGeom prst="rect">
            <a:avLst/>
          </a:prstGeom>
          <a:noFill/>
        </p:spPr>
        <p:txBody>
          <a:bodyPr wrap="square" rtlCol="0">
            <a:spAutoFit/>
          </a:bodyPr>
          <a:lstStyle/>
          <a:p>
            <a:r>
              <a:rPr lang="ru-RU" sz="1400" dirty="0">
                <a:solidFill>
                  <a:prstClr val="black"/>
                </a:solidFill>
                <a:latin typeface="Calibri"/>
              </a:rPr>
              <a:t>Ссылки на интернет-ресурсы:</a:t>
            </a:r>
          </a:p>
        </p:txBody>
      </p:sp>
      <p:sp>
        <p:nvSpPr>
          <p:cNvPr id="26" name="Прямоугольник 25"/>
          <p:cNvSpPr/>
          <p:nvPr/>
        </p:nvSpPr>
        <p:spPr>
          <a:xfrm>
            <a:off x="107504" y="2636914"/>
            <a:ext cx="6462464" cy="276999"/>
          </a:xfrm>
          <a:prstGeom prst="rect">
            <a:avLst/>
          </a:prstGeom>
        </p:spPr>
        <p:txBody>
          <a:bodyPr wrap="square">
            <a:spAutoFit/>
          </a:bodyPr>
          <a:lstStyle/>
          <a:p>
            <a:r>
              <a:rPr lang="en-US" sz="1200" dirty="0">
                <a:solidFill>
                  <a:prstClr val="black"/>
                </a:solidFill>
                <a:latin typeface="Calibri"/>
                <a:hlinkClick r:id="rId25"/>
              </a:rPr>
              <a:t>http://samizdatt.net/uploads/posts/2016-01/1453235465_starikimalvoron.jpg</a:t>
            </a:r>
            <a:r>
              <a:rPr lang="ru-RU" sz="1200" dirty="0">
                <a:solidFill>
                  <a:prstClr val="black"/>
                </a:solidFill>
                <a:latin typeface="Calibri"/>
              </a:rPr>
              <a:t> - волшебное слово</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content.foto.mail.ru/mail/polepic/2/i-60.jpg"/>
          <p:cNvPicPr>
            <a:picLocks noChangeAspect="1" noChangeArrowheads="1"/>
          </p:cNvPicPr>
          <p:nvPr/>
        </p:nvPicPr>
        <p:blipFill>
          <a:blip r:embed="rId2" cstate="print"/>
          <a:srcRect/>
          <a:stretch>
            <a:fillRect/>
          </a:stretch>
        </p:blipFill>
        <p:spPr bwMode="auto">
          <a:xfrm>
            <a:off x="179512" y="188642"/>
            <a:ext cx="2286000" cy="3076575"/>
          </a:xfrm>
          <a:prstGeom prst="rect">
            <a:avLst/>
          </a:prstGeom>
          <a:noFill/>
        </p:spPr>
      </p:pic>
      <p:sp>
        <p:nvSpPr>
          <p:cNvPr id="15" name="TextBox 14"/>
          <p:cNvSpPr txBox="1"/>
          <p:nvPr/>
        </p:nvSpPr>
        <p:spPr>
          <a:xfrm>
            <a:off x="2555776" y="188642"/>
            <a:ext cx="6336704" cy="3139321"/>
          </a:xfrm>
          <a:prstGeom prst="rect">
            <a:avLst/>
          </a:prstGeom>
          <a:noFill/>
        </p:spPr>
        <p:txBody>
          <a:bodyPr wrap="square" rtlCol="0">
            <a:spAutoFit/>
          </a:bodyPr>
          <a:lstStyle/>
          <a:p>
            <a:r>
              <a:rPr lang="ru-RU" dirty="0">
                <a:solidFill>
                  <a:srgbClr val="002060"/>
                </a:solidFill>
                <a:latin typeface="Calibri"/>
              </a:rPr>
              <a:t>Творчество советской писательницы Валентины Александровны Осеевой (1902-1969) проникнуто огромным желанием научить детей различать добро и зло в своем сердце, давать верную оценку своим поступкам. Каждый из её коротких рассказов глубоко проникает в душу читателя, заставляет задуматься. Работая воспитателем беспризорных детей, В. Осеева понимала, как важно напитать их души светлыми, добрыми мыслями и чувствами, дать твердые нравственные ориентиры. Именно для этих трудных ребят были написаны её первые сказки и рассказы, которые впоследствии завоевали сердца многих юных читателей. </a:t>
            </a:r>
          </a:p>
        </p:txBody>
      </p:sp>
      <p:sp>
        <p:nvSpPr>
          <p:cNvPr id="16" name="TextBox 15"/>
          <p:cNvSpPr txBox="1"/>
          <p:nvPr/>
        </p:nvSpPr>
        <p:spPr>
          <a:xfrm>
            <a:off x="107504" y="3284984"/>
            <a:ext cx="8856984" cy="3416320"/>
          </a:xfrm>
          <a:prstGeom prst="rect">
            <a:avLst/>
          </a:prstGeom>
          <a:noFill/>
        </p:spPr>
        <p:txBody>
          <a:bodyPr wrap="square" rtlCol="0">
            <a:spAutoFit/>
          </a:bodyPr>
          <a:lstStyle/>
          <a:p>
            <a:r>
              <a:rPr lang="ru-RU" dirty="0">
                <a:solidFill>
                  <a:srgbClr val="002060"/>
                </a:solidFill>
                <a:latin typeface="Calibri"/>
              </a:rPr>
              <a:t> Сама писательница признается, что хотела бы помочь детям научиться читать и думать о плохих и хороших поступках. Действительно, её короткие повествования дают ребятам образцы человеческих отношений, учат честности, уважению и любви к людям, чуткости к тем, кто нас окружает. В увлекательной форме, на близких детям примерах Осеева помогает понять своим юным читателям, что такое настоящая дружба, как можно простым словом ранить или наоборот, исцелить человека. В своих рассказах-притчах писательница подсказывает ребятам, как строить отношения со сверстниками, как решать возникающие «детские» проблемы, которые зачастую кажутся неважными для взрослых. </a:t>
            </a:r>
          </a:p>
          <a:p>
            <a:r>
              <a:rPr lang="ru-RU" dirty="0">
                <a:solidFill>
                  <a:srgbClr val="002060"/>
                </a:solidFill>
                <a:latin typeface="Calibri"/>
              </a:rPr>
              <a:t>Произведения В. Осеевой помогают увидеть, что такие болезни души, как эгоизм, жадность, злоба и </a:t>
            </a:r>
            <a:r>
              <a:rPr lang="ru-RU" dirty="0" err="1">
                <a:solidFill>
                  <a:srgbClr val="002060"/>
                </a:solidFill>
                <a:latin typeface="Calibri"/>
              </a:rPr>
              <a:t>предательство,отравляют</a:t>
            </a:r>
            <a:r>
              <a:rPr lang="ru-RU" dirty="0">
                <a:solidFill>
                  <a:srgbClr val="002060"/>
                </a:solidFill>
                <a:latin typeface="Calibri"/>
              </a:rPr>
              <a:t> жизнь больше, чем внешние неприятности.  </a:t>
            </a:r>
            <a:r>
              <a:rPr lang="ru-RU" dirty="0">
                <a:solidFill>
                  <a:prstClr val="black"/>
                </a:solidFill>
                <a:latin typeface="Calibri"/>
              </a:rPr>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700808"/>
            <a:ext cx="8712968" cy="3416320"/>
          </a:xfrm>
          <a:prstGeom prst="rect">
            <a:avLst/>
          </a:prstGeom>
          <a:noFill/>
        </p:spPr>
        <p:txBody>
          <a:bodyPr wrap="square" rtlCol="0">
            <a:spAutoFit/>
          </a:bodyPr>
          <a:lstStyle/>
          <a:p>
            <a:r>
              <a:rPr lang="ru-RU" sz="3600" b="1" i="1" dirty="0">
                <a:solidFill>
                  <a:srgbClr val="7030A0"/>
                </a:solidFill>
                <a:latin typeface="Calibri"/>
              </a:rPr>
              <a:t>                                    Ребята! </a:t>
            </a:r>
          </a:p>
          <a:p>
            <a:r>
              <a:rPr lang="ru-RU" sz="3600" b="1" i="1" dirty="0">
                <a:solidFill>
                  <a:srgbClr val="7030A0"/>
                </a:solidFill>
                <a:latin typeface="Calibri"/>
              </a:rPr>
              <a:t>Чтобы познакомиться с рассказом В.А.Осеевой, щёлкните по обложке книги и прочитайте рассказ. Чтобы вернуться назад, щёлкните по иллюстрации. Переход -       .</a:t>
            </a:r>
          </a:p>
        </p:txBody>
      </p:sp>
      <p:sp>
        <p:nvSpPr>
          <p:cNvPr id="9" name="Нашивка 8"/>
          <p:cNvSpPr/>
          <p:nvPr/>
        </p:nvSpPr>
        <p:spPr>
          <a:xfrm>
            <a:off x="2483768" y="4653136"/>
            <a:ext cx="360040" cy="288032"/>
          </a:xfrm>
          <a:prstGeom prst="chevron">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latin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ашивка 11"/>
          <p:cNvSpPr/>
          <p:nvPr/>
        </p:nvSpPr>
        <p:spPr>
          <a:xfrm>
            <a:off x="8676456" y="3068960"/>
            <a:ext cx="360040" cy="720080"/>
          </a:xfrm>
          <a:prstGeom prst="chevron">
            <a:avLst/>
          </a:prstGeom>
          <a:solidFill>
            <a:srgbClr val="FF0000"/>
          </a:solidFill>
          <a:ln>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latin typeface="Calibri"/>
            </a:endParaRPr>
          </a:p>
        </p:txBody>
      </p:sp>
      <p:grpSp>
        <p:nvGrpSpPr>
          <p:cNvPr id="57" name="Группа 56"/>
          <p:cNvGrpSpPr/>
          <p:nvPr/>
        </p:nvGrpSpPr>
        <p:grpSpPr>
          <a:xfrm>
            <a:off x="179512" y="1772818"/>
            <a:ext cx="8496944" cy="2964887"/>
            <a:chOff x="179512" y="1760257"/>
            <a:chExt cx="8496944" cy="2964887"/>
          </a:xfrm>
        </p:grpSpPr>
        <p:grpSp>
          <p:nvGrpSpPr>
            <p:cNvPr id="56" name="Группа 55"/>
            <p:cNvGrpSpPr/>
            <p:nvPr/>
          </p:nvGrpSpPr>
          <p:grpSpPr>
            <a:xfrm>
              <a:off x="179512" y="1772816"/>
              <a:ext cx="8496944" cy="2952328"/>
              <a:chOff x="0" y="1673424"/>
              <a:chExt cx="8496944" cy="2952328"/>
            </a:xfrm>
          </p:grpSpPr>
          <p:pic>
            <p:nvPicPr>
              <p:cNvPr id="4" name="Picture 4" descr="http://s020.radikal.ru/i719/1301/e3/b59b06ce3ae4.jpg">
                <a:hlinkClick r:id="rId2" action="ppaction://hlinksldjump"/>
              </p:cNvPr>
              <p:cNvPicPr>
                <a:picLocks noChangeAspect="1" noChangeArrowheads="1"/>
              </p:cNvPicPr>
              <p:nvPr/>
            </p:nvPicPr>
            <p:blipFill>
              <a:blip r:embed="rId3" cstate="print"/>
              <a:srcRect l="2554" t="1852"/>
              <a:stretch>
                <a:fillRect/>
              </a:stretch>
            </p:blipFill>
            <p:spPr bwMode="auto">
              <a:xfrm>
                <a:off x="0" y="1673424"/>
                <a:ext cx="2125119" cy="2952328"/>
              </a:xfrm>
              <a:prstGeom prst="rect">
                <a:avLst/>
              </a:prstGeom>
              <a:noFill/>
            </p:spPr>
          </p:pic>
          <p:pic>
            <p:nvPicPr>
              <p:cNvPr id="5" name="Picture 8" descr="http://files.ru.ladoshki.com/data/goesdown/Oseeva_Valentina/pics/V.Oseeva%20-%20Sinie%20list%27ya.jpg">
                <a:hlinkClick r:id="rId4" action="ppaction://hlinksldjump"/>
              </p:cNvPr>
              <p:cNvPicPr>
                <a:picLocks noChangeAspect="1" noChangeArrowheads="1"/>
              </p:cNvPicPr>
              <p:nvPr/>
            </p:nvPicPr>
            <p:blipFill>
              <a:blip r:embed="rId5" cstate="print"/>
              <a:srcRect/>
              <a:stretch>
                <a:fillRect/>
              </a:stretch>
            </p:blipFill>
            <p:spPr bwMode="auto">
              <a:xfrm>
                <a:off x="2160240" y="1673424"/>
                <a:ext cx="2088232" cy="2916326"/>
              </a:xfrm>
              <a:prstGeom prst="rect">
                <a:avLst/>
              </a:prstGeom>
              <a:noFill/>
            </p:spPr>
          </p:pic>
          <p:sp>
            <p:nvSpPr>
              <p:cNvPr id="7" name="Прямоугольник 6">
                <a:hlinkClick r:id="rId6" action="ppaction://hlinksldjump"/>
              </p:cNvPr>
              <p:cNvSpPr/>
              <p:nvPr/>
            </p:nvSpPr>
            <p:spPr>
              <a:xfrm>
                <a:off x="4320480" y="1673424"/>
                <a:ext cx="2088232" cy="295232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Calibri"/>
                </a:endParaRPr>
              </a:p>
            </p:txBody>
          </p:sp>
          <p:pic>
            <p:nvPicPr>
              <p:cNvPr id="11" name="Picture 4" descr="http://www.libex.ru/dimg/5c64c.jpg">
                <a:hlinkClick r:id="rId7" action="ppaction://hlinksldjump"/>
              </p:cNvPr>
              <p:cNvPicPr>
                <a:picLocks noChangeAspect="1" noChangeArrowheads="1"/>
              </p:cNvPicPr>
              <p:nvPr/>
            </p:nvPicPr>
            <p:blipFill>
              <a:blip r:embed="rId8" cstate="print"/>
              <a:srcRect/>
              <a:stretch>
                <a:fillRect/>
              </a:stretch>
            </p:blipFill>
            <p:spPr bwMode="auto">
              <a:xfrm>
                <a:off x="6480720" y="1673424"/>
                <a:ext cx="2016224" cy="2946788"/>
              </a:xfrm>
              <a:prstGeom prst="rect">
                <a:avLst/>
              </a:prstGeom>
              <a:noFill/>
            </p:spPr>
          </p:pic>
        </p:grpSp>
        <p:sp>
          <p:nvSpPr>
            <p:cNvPr id="8" name="TextBox 7"/>
            <p:cNvSpPr txBox="1"/>
            <p:nvPr/>
          </p:nvSpPr>
          <p:spPr>
            <a:xfrm>
              <a:off x="4581509" y="1760257"/>
              <a:ext cx="1566174" cy="923330"/>
            </a:xfrm>
            <a:prstGeom prst="rect">
              <a:avLst/>
            </a:prstGeom>
            <a:noFill/>
          </p:spPr>
          <p:txBody>
            <a:bodyPr wrap="square" rtlCol="0">
              <a:spAutoFit/>
            </a:bodyPr>
            <a:lstStyle/>
            <a:p>
              <a:r>
                <a:rPr lang="ru-RU" b="1" dirty="0">
                  <a:solidFill>
                    <a:prstClr val="white"/>
                  </a:solidFill>
                  <a:latin typeface="Calibri"/>
                </a:rPr>
                <a:t>  В. Осеева</a:t>
              </a:r>
            </a:p>
            <a:p>
              <a:endParaRPr lang="ru-RU" b="1" dirty="0">
                <a:solidFill>
                  <a:prstClr val="white"/>
                </a:solidFill>
                <a:latin typeface="Calibri"/>
              </a:endParaRPr>
            </a:p>
            <a:p>
              <a:endParaRPr lang="ru-RU" b="1" dirty="0">
                <a:solidFill>
                  <a:prstClr val="white"/>
                </a:solidFill>
                <a:latin typeface="Calibri"/>
              </a:endParaRPr>
            </a:p>
          </p:txBody>
        </p:sp>
        <p:pic>
          <p:nvPicPr>
            <p:cNvPr id="9" name="Picture 6" descr="http://aria-art.ru/0/O/Oseeva%20V.%20Volshebnoe%20slovo%20%28P.%20Aseev%29/4.jpg"/>
            <p:cNvPicPr>
              <a:picLocks noChangeAspect="1" noChangeArrowheads="1"/>
            </p:cNvPicPr>
            <p:nvPr/>
          </p:nvPicPr>
          <p:blipFill>
            <a:blip r:embed="rId9" cstate="print"/>
            <a:srcRect/>
            <a:stretch>
              <a:fillRect/>
            </a:stretch>
          </p:blipFill>
          <p:spPr bwMode="auto">
            <a:xfrm>
              <a:off x="4755528" y="2281256"/>
              <a:ext cx="1242207" cy="1302498"/>
            </a:xfrm>
            <a:prstGeom prst="rect">
              <a:avLst/>
            </a:prstGeom>
            <a:noFill/>
          </p:spPr>
        </p:pic>
        <p:sp>
          <p:nvSpPr>
            <p:cNvPr id="10" name="TextBox 9"/>
            <p:cNvSpPr txBox="1"/>
            <p:nvPr/>
          </p:nvSpPr>
          <p:spPr>
            <a:xfrm>
              <a:off x="4752528" y="3689648"/>
              <a:ext cx="1392155" cy="523220"/>
            </a:xfrm>
            <a:prstGeom prst="rect">
              <a:avLst/>
            </a:prstGeom>
            <a:noFill/>
          </p:spPr>
          <p:txBody>
            <a:bodyPr wrap="square" rtlCol="0">
              <a:spAutoFit/>
            </a:bodyPr>
            <a:lstStyle/>
            <a:p>
              <a:r>
                <a:rPr lang="ru-RU" sz="2800" b="1" dirty="0">
                  <a:solidFill>
                    <a:srgbClr val="FFC000"/>
                  </a:solidFill>
                  <a:latin typeface="Calibri"/>
                </a:rPr>
                <a:t>ПЛОХО</a:t>
              </a:r>
            </a:p>
          </p:txBody>
        </p:sp>
      </p:grpSp>
      <p:grpSp>
        <p:nvGrpSpPr>
          <p:cNvPr id="55" name="Группа 54"/>
          <p:cNvGrpSpPr/>
          <p:nvPr/>
        </p:nvGrpSpPr>
        <p:grpSpPr>
          <a:xfrm>
            <a:off x="179512" y="1772816"/>
            <a:ext cx="8496944" cy="2952328"/>
            <a:chOff x="0" y="-243408"/>
            <a:chExt cx="8496944" cy="2952328"/>
          </a:xfrm>
        </p:grpSpPr>
        <p:pic>
          <p:nvPicPr>
            <p:cNvPr id="13" name="Picture 2" descr="http://detskiychas.ru/wp-content/uploads/2013/12/oseeva_synovya.jpg">
              <a:hlinkClick r:id="rId10" action="ppaction://hlinksldjump"/>
            </p:cNvPr>
            <p:cNvPicPr>
              <a:picLocks noChangeAspect="1" noChangeArrowheads="1"/>
            </p:cNvPicPr>
            <p:nvPr/>
          </p:nvPicPr>
          <p:blipFill>
            <a:blip r:embed="rId11" cstate="print"/>
            <a:srcRect/>
            <a:stretch>
              <a:fillRect/>
            </a:stretch>
          </p:blipFill>
          <p:spPr bwMode="auto">
            <a:xfrm>
              <a:off x="0" y="-243408"/>
              <a:ext cx="2088232" cy="2952328"/>
            </a:xfrm>
            <a:prstGeom prst="rect">
              <a:avLst/>
            </a:prstGeom>
            <a:noFill/>
            <a:ln w="28575">
              <a:solidFill>
                <a:srgbClr val="00B0F0"/>
              </a:solidFill>
            </a:ln>
          </p:spPr>
        </p:pic>
        <p:pic>
          <p:nvPicPr>
            <p:cNvPr id="14" name="Picture 2" descr="http://skazvikt.ucoz.ru/_pu/14/37443327.jpg">
              <a:hlinkClick r:id="rId12" action="ppaction://hlinksldjump"/>
            </p:cNvPr>
            <p:cNvPicPr>
              <a:picLocks noChangeAspect="1" noChangeArrowheads="1"/>
            </p:cNvPicPr>
            <p:nvPr/>
          </p:nvPicPr>
          <p:blipFill>
            <a:blip r:embed="rId13" cstate="print"/>
            <a:srcRect/>
            <a:stretch>
              <a:fillRect/>
            </a:stretch>
          </p:blipFill>
          <p:spPr bwMode="auto">
            <a:xfrm>
              <a:off x="2160240" y="-243408"/>
              <a:ext cx="2088232" cy="2952328"/>
            </a:xfrm>
            <a:prstGeom prst="rect">
              <a:avLst/>
            </a:prstGeom>
            <a:noFill/>
            <a:ln w="28575">
              <a:solidFill>
                <a:srgbClr val="665338"/>
              </a:solidFill>
            </a:ln>
          </p:spPr>
        </p:pic>
        <p:grpSp>
          <p:nvGrpSpPr>
            <p:cNvPr id="15" name="Группа 14"/>
            <p:cNvGrpSpPr/>
            <p:nvPr/>
          </p:nvGrpSpPr>
          <p:grpSpPr>
            <a:xfrm>
              <a:off x="4320480" y="-243408"/>
              <a:ext cx="2088232" cy="2952328"/>
              <a:chOff x="4644008" y="260648"/>
              <a:chExt cx="2088232" cy="2952328"/>
            </a:xfrm>
          </p:grpSpPr>
          <p:grpSp>
            <p:nvGrpSpPr>
              <p:cNvPr id="16" name="Группа 20"/>
              <p:cNvGrpSpPr/>
              <p:nvPr/>
            </p:nvGrpSpPr>
            <p:grpSpPr>
              <a:xfrm>
                <a:off x="4644008" y="260648"/>
                <a:ext cx="2088232" cy="2952328"/>
                <a:chOff x="3995936" y="332656"/>
                <a:chExt cx="2088232" cy="2952328"/>
              </a:xfrm>
            </p:grpSpPr>
            <p:sp>
              <p:nvSpPr>
                <p:cNvPr id="18" name="Прямоугольник 17">
                  <a:hlinkClick r:id="rId14" action="ppaction://hlinksldjump"/>
                </p:cNvPr>
                <p:cNvSpPr/>
                <p:nvPr/>
              </p:nvSpPr>
              <p:spPr>
                <a:xfrm>
                  <a:off x="3995936" y="332656"/>
                  <a:ext cx="2088232" cy="2952328"/>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Calibri"/>
                  </a:endParaRPr>
                </a:p>
              </p:txBody>
            </p:sp>
            <p:pic>
              <p:nvPicPr>
                <p:cNvPr id="19" name="Picture 8" descr="http://img.labirint.ru/images/comments_pic/1248/01lab80nt1354260901.jpg">
                  <a:hlinkClick r:id="rId14" action="ppaction://hlinksldjump"/>
                </p:cNvPr>
                <p:cNvPicPr>
                  <a:picLocks noChangeAspect="1" noChangeArrowheads="1"/>
                </p:cNvPicPr>
                <p:nvPr/>
              </p:nvPicPr>
              <p:blipFill>
                <a:blip r:embed="rId15" cstate="print"/>
                <a:srcRect l="54431" t="42335" b="13313"/>
                <a:stretch>
                  <a:fillRect/>
                </a:stretch>
              </p:blipFill>
              <p:spPr bwMode="auto">
                <a:xfrm>
                  <a:off x="3995936" y="1124744"/>
                  <a:ext cx="2088232" cy="1440160"/>
                </a:xfrm>
                <a:prstGeom prst="rect">
                  <a:avLst/>
                </a:prstGeom>
                <a:noFill/>
                <a:ln>
                  <a:solidFill>
                    <a:srgbClr val="00B050"/>
                  </a:solidFill>
                </a:ln>
              </p:spPr>
            </p:pic>
            <p:sp>
              <p:nvSpPr>
                <p:cNvPr id="20" name="TextBox 19"/>
                <p:cNvSpPr txBox="1"/>
                <p:nvPr/>
              </p:nvSpPr>
              <p:spPr>
                <a:xfrm>
                  <a:off x="4139952" y="404664"/>
                  <a:ext cx="1152128" cy="369332"/>
                </a:xfrm>
                <a:prstGeom prst="rect">
                  <a:avLst/>
                </a:prstGeom>
                <a:noFill/>
              </p:spPr>
              <p:txBody>
                <a:bodyPr wrap="square" rtlCol="0">
                  <a:spAutoFit/>
                </a:bodyPr>
                <a:lstStyle/>
                <a:p>
                  <a:r>
                    <a:rPr lang="ru-RU" dirty="0">
                      <a:solidFill>
                        <a:prstClr val="black"/>
                      </a:solidFill>
                      <a:latin typeface="Calibri"/>
                    </a:rPr>
                    <a:t>В. Осеева</a:t>
                  </a:r>
                </a:p>
              </p:txBody>
            </p:sp>
            <p:sp>
              <p:nvSpPr>
                <p:cNvPr id="21" name="TextBox 20"/>
                <p:cNvSpPr txBox="1"/>
                <p:nvPr/>
              </p:nvSpPr>
              <p:spPr>
                <a:xfrm>
                  <a:off x="4427984" y="2636912"/>
                  <a:ext cx="1368152" cy="646331"/>
                </a:xfrm>
                <a:prstGeom prst="rect">
                  <a:avLst/>
                </a:prstGeom>
                <a:noFill/>
              </p:spPr>
              <p:txBody>
                <a:bodyPr wrap="square" rtlCol="0">
                  <a:spAutoFit/>
                </a:bodyPr>
                <a:lstStyle/>
                <a:p>
                  <a:r>
                    <a:rPr lang="ru-RU" b="1" dirty="0">
                      <a:solidFill>
                        <a:prstClr val="black"/>
                      </a:solidFill>
                      <a:latin typeface="Calibri"/>
                    </a:rPr>
                    <a:t>ПРОСТО СТАРУШКА</a:t>
                  </a:r>
                </a:p>
              </p:txBody>
            </p:sp>
          </p:grpSp>
          <p:pic>
            <p:nvPicPr>
              <p:cNvPr id="17" name="Picture 6" descr="http://izdatsovet.ru.opt-images.1c-bitrix-cdn.ru/upload/iblock/206/apteka1.gif?13318054013092"/>
              <p:cNvPicPr>
                <a:picLocks noChangeAspect="1" noChangeArrowheads="1"/>
              </p:cNvPicPr>
              <p:nvPr/>
            </p:nvPicPr>
            <p:blipFill>
              <a:blip r:embed="rId16" cstate="print"/>
              <a:srcRect/>
              <a:stretch>
                <a:fillRect/>
              </a:stretch>
            </p:blipFill>
            <p:spPr bwMode="auto">
              <a:xfrm>
                <a:off x="6156176" y="332656"/>
                <a:ext cx="426811" cy="432048"/>
              </a:xfrm>
              <a:prstGeom prst="rect">
                <a:avLst/>
              </a:prstGeom>
              <a:noFill/>
            </p:spPr>
          </p:pic>
        </p:grpSp>
        <p:grpSp>
          <p:nvGrpSpPr>
            <p:cNvPr id="48" name="Группа 47"/>
            <p:cNvGrpSpPr/>
            <p:nvPr/>
          </p:nvGrpSpPr>
          <p:grpSpPr>
            <a:xfrm>
              <a:off x="6408712" y="-243408"/>
              <a:ext cx="2088232" cy="2952328"/>
              <a:chOff x="6516216" y="0"/>
              <a:chExt cx="2088232" cy="2952328"/>
            </a:xfrm>
          </p:grpSpPr>
          <p:sp>
            <p:nvSpPr>
              <p:cNvPr id="23" name="Прямоугольник 22">
                <a:hlinkClick r:id="rId17" action="ppaction://hlinksldjump"/>
              </p:cNvPr>
              <p:cNvSpPr/>
              <p:nvPr/>
            </p:nvSpPr>
            <p:spPr>
              <a:xfrm>
                <a:off x="6516216" y="0"/>
                <a:ext cx="2088232" cy="2952328"/>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Calibri"/>
                </a:endParaRPr>
              </a:p>
            </p:txBody>
          </p:sp>
          <p:pic>
            <p:nvPicPr>
              <p:cNvPr id="24" name="Picture 2" descr="http://malyshi.by/sites/default/files/978-5-9268-1777-2-3malyshi_by.jpg"/>
              <p:cNvPicPr>
                <a:picLocks noChangeAspect="1" noChangeArrowheads="1"/>
              </p:cNvPicPr>
              <p:nvPr/>
            </p:nvPicPr>
            <p:blipFill>
              <a:blip r:embed="rId18" cstate="print"/>
              <a:srcRect l="11250" r="18437" b="45833"/>
              <a:stretch>
                <a:fillRect/>
              </a:stretch>
            </p:blipFill>
            <p:spPr bwMode="auto">
              <a:xfrm>
                <a:off x="6588224" y="936104"/>
                <a:ext cx="1944216" cy="936104"/>
              </a:xfrm>
              <a:prstGeom prst="rect">
                <a:avLst/>
              </a:prstGeom>
              <a:noFill/>
              <a:ln>
                <a:solidFill>
                  <a:srgbClr val="C00000"/>
                </a:solidFill>
              </a:ln>
            </p:spPr>
          </p:pic>
          <p:sp>
            <p:nvSpPr>
              <p:cNvPr id="25" name="TextBox 24"/>
              <p:cNvSpPr txBox="1"/>
              <p:nvPr/>
            </p:nvSpPr>
            <p:spPr>
              <a:xfrm>
                <a:off x="6660232" y="72008"/>
                <a:ext cx="1368152" cy="369332"/>
              </a:xfrm>
              <a:prstGeom prst="rect">
                <a:avLst/>
              </a:prstGeom>
              <a:noFill/>
            </p:spPr>
            <p:txBody>
              <a:bodyPr wrap="square" rtlCol="0">
                <a:spAutoFit/>
              </a:bodyPr>
              <a:lstStyle/>
              <a:p>
                <a:r>
                  <a:rPr lang="ru-RU" b="1" i="1" dirty="0">
                    <a:solidFill>
                      <a:srgbClr val="009900"/>
                    </a:solidFill>
                    <a:latin typeface="Calibri"/>
                  </a:rPr>
                  <a:t>В. Осеева</a:t>
                </a:r>
              </a:p>
            </p:txBody>
          </p:sp>
          <p:sp>
            <p:nvSpPr>
              <p:cNvPr id="26" name="TextBox 25"/>
              <p:cNvSpPr txBox="1"/>
              <p:nvPr/>
            </p:nvSpPr>
            <p:spPr>
              <a:xfrm>
                <a:off x="7020272" y="2016224"/>
                <a:ext cx="1152128" cy="646331"/>
              </a:xfrm>
              <a:prstGeom prst="rect">
                <a:avLst/>
              </a:prstGeom>
              <a:noFill/>
            </p:spPr>
            <p:txBody>
              <a:bodyPr wrap="square" rtlCol="0">
                <a:spAutoFit/>
              </a:bodyPr>
              <a:lstStyle/>
              <a:p>
                <a:r>
                  <a:rPr lang="ru-RU" b="1" i="1" dirty="0">
                    <a:solidFill>
                      <a:srgbClr val="FF0000"/>
                    </a:solidFill>
                    <a:latin typeface="Calibri"/>
                  </a:rPr>
                  <a:t>КТО ВСЕХ ГЛУПЕЕ?</a:t>
                </a:r>
              </a:p>
            </p:txBody>
          </p:sp>
          <p:pic>
            <p:nvPicPr>
              <p:cNvPr id="27" name="Picture 4" descr="http://kidreader.ru/sites/default/files/1347detlit_middle.jpg"/>
              <p:cNvPicPr>
                <a:picLocks noChangeAspect="1" noChangeArrowheads="1"/>
              </p:cNvPicPr>
              <p:nvPr/>
            </p:nvPicPr>
            <p:blipFill>
              <a:blip r:embed="rId19" cstate="print"/>
              <a:srcRect l="15120" t="5419" r="14321" b="7872"/>
              <a:stretch>
                <a:fillRect/>
              </a:stretch>
            </p:blipFill>
            <p:spPr bwMode="auto">
              <a:xfrm>
                <a:off x="8172400" y="72008"/>
                <a:ext cx="378042" cy="432048"/>
              </a:xfrm>
              <a:prstGeom prst="rect">
                <a:avLst/>
              </a:prstGeom>
              <a:noFill/>
            </p:spPr>
          </p:pic>
        </p:grpSp>
      </p:grpSp>
      <p:grpSp>
        <p:nvGrpSpPr>
          <p:cNvPr id="52" name="Группа 51"/>
          <p:cNvGrpSpPr/>
          <p:nvPr/>
        </p:nvGrpSpPr>
        <p:grpSpPr>
          <a:xfrm>
            <a:off x="251520" y="1772816"/>
            <a:ext cx="8352928" cy="2952328"/>
            <a:chOff x="107504" y="3789040"/>
            <a:chExt cx="8352928" cy="2952328"/>
          </a:xfrm>
        </p:grpSpPr>
        <p:grpSp>
          <p:nvGrpSpPr>
            <p:cNvPr id="28" name="Группа 27"/>
            <p:cNvGrpSpPr/>
            <p:nvPr/>
          </p:nvGrpSpPr>
          <p:grpSpPr>
            <a:xfrm>
              <a:off x="107504" y="3789040"/>
              <a:ext cx="2088232" cy="2952328"/>
              <a:chOff x="3995936" y="3356992"/>
              <a:chExt cx="2088232" cy="2952328"/>
            </a:xfrm>
          </p:grpSpPr>
          <p:pic>
            <p:nvPicPr>
              <p:cNvPr id="29" name="Picture 8" descr="http://aria-art.ru/0/O/Oseeva%20V.%20Sinie%20list%27ja%20%28E.%20Karpovich%29/16.jpg">
                <a:hlinkClick r:id="rId20" action="ppaction://hlinksldjump"/>
              </p:cNvPr>
              <p:cNvPicPr>
                <a:picLocks noChangeAspect="1" noChangeArrowheads="1"/>
              </p:cNvPicPr>
              <p:nvPr/>
            </p:nvPicPr>
            <p:blipFill>
              <a:blip r:embed="rId21" cstate="print"/>
              <a:srcRect/>
              <a:stretch>
                <a:fillRect/>
              </a:stretch>
            </p:blipFill>
            <p:spPr bwMode="auto">
              <a:xfrm>
                <a:off x="3995936" y="3356992"/>
                <a:ext cx="2088232" cy="2952328"/>
              </a:xfrm>
              <a:prstGeom prst="rect">
                <a:avLst/>
              </a:prstGeom>
              <a:noFill/>
              <a:ln w="28575">
                <a:solidFill>
                  <a:srgbClr val="009900"/>
                </a:solidFill>
              </a:ln>
            </p:spPr>
          </p:pic>
          <p:pic>
            <p:nvPicPr>
              <p:cNvPr id="30" name="Picture 6" descr="http://izdatsovet.ru.opt-images.1c-bitrix-cdn.ru/upload/iblock/206/apteka1.gif?13318054013092"/>
              <p:cNvPicPr>
                <a:picLocks noChangeAspect="1" noChangeArrowheads="1"/>
              </p:cNvPicPr>
              <p:nvPr/>
            </p:nvPicPr>
            <p:blipFill>
              <a:blip r:embed="rId16" cstate="print"/>
              <a:srcRect/>
              <a:stretch>
                <a:fillRect/>
              </a:stretch>
            </p:blipFill>
            <p:spPr bwMode="auto">
              <a:xfrm>
                <a:off x="5580112" y="3501008"/>
                <a:ext cx="426811" cy="432048"/>
              </a:xfrm>
              <a:prstGeom prst="rect">
                <a:avLst/>
              </a:prstGeom>
              <a:noFill/>
            </p:spPr>
          </p:pic>
          <p:sp>
            <p:nvSpPr>
              <p:cNvPr id="31" name="TextBox 30"/>
              <p:cNvSpPr txBox="1"/>
              <p:nvPr/>
            </p:nvSpPr>
            <p:spPr>
              <a:xfrm>
                <a:off x="4211960" y="3501008"/>
                <a:ext cx="1368152" cy="646331"/>
              </a:xfrm>
              <a:prstGeom prst="rect">
                <a:avLst/>
              </a:prstGeom>
              <a:noFill/>
            </p:spPr>
            <p:txBody>
              <a:bodyPr wrap="square" rtlCol="0">
                <a:spAutoFit/>
              </a:bodyPr>
              <a:lstStyle/>
              <a:p>
                <a:r>
                  <a:rPr lang="ru-RU" b="1" dirty="0">
                    <a:solidFill>
                      <a:srgbClr val="7030A0"/>
                    </a:solidFill>
                    <a:latin typeface="Calibri"/>
                  </a:rPr>
                  <a:t>В. Осеева</a:t>
                </a:r>
              </a:p>
              <a:p>
                <a:r>
                  <a:rPr lang="ru-RU" b="1" dirty="0">
                    <a:solidFill>
                      <a:srgbClr val="7030A0"/>
                    </a:solidFill>
                    <a:latin typeface="Calibri"/>
                  </a:rPr>
                  <a:t>Кто хозяин?</a:t>
                </a:r>
              </a:p>
            </p:txBody>
          </p:sp>
        </p:grpSp>
        <p:grpSp>
          <p:nvGrpSpPr>
            <p:cNvPr id="32" name="Группа 31"/>
            <p:cNvGrpSpPr/>
            <p:nvPr/>
          </p:nvGrpSpPr>
          <p:grpSpPr>
            <a:xfrm>
              <a:off x="2267744" y="3789040"/>
              <a:ext cx="2088232" cy="2952328"/>
              <a:chOff x="1547664" y="2708920"/>
              <a:chExt cx="2088232" cy="2952328"/>
            </a:xfrm>
          </p:grpSpPr>
          <p:sp>
            <p:nvSpPr>
              <p:cNvPr id="33" name="Прямоугольник 32">
                <a:hlinkClick r:id="rId22" action="ppaction://hlinksldjump"/>
              </p:cNvPr>
              <p:cNvSpPr/>
              <p:nvPr/>
            </p:nvSpPr>
            <p:spPr>
              <a:xfrm>
                <a:off x="1547664" y="2708920"/>
                <a:ext cx="2088232" cy="29523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Calibri"/>
                </a:endParaRPr>
              </a:p>
            </p:txBody>
          </p:sp>
          <p:pic>
            <p:nvPicPr>
              <p:cNvPr id="34" name="Picture 4" descr="http://kidreader.ru/sites/default/files/1347detlit_middle.jpg"/>
              <p:cNvPicPr>
                <a:picLocks noChangeAspect="1" noChangeArrowheads="1"/>
              </p:cNvPicPr>
              <p:nvPr/>
            </p:nvPicPr>
            <p:blipFill>
              <a:blip r:embed="rId19" cstate="print"/>
              <a:srcRect l="15120" t="5419" r="14321" b="7872"/>
              <a:stretch>
                <a:fillRect/>
              </a:stretch>
            </p:blipFill>
            <p:spPr bwMode="auto">
              <a:xfrm>
                <a:off x="3203848" y="2780928"/>
                <a:ext cx="378042" cy="432048"/>
              </a:xfrm>
              <a:prstGeom prst="rect">
                <a:avLst/>
              </a:prstGeom>
              <a:noFill/>
            </p:spPr>
          </p:pic>
          <p:pic>
            <p:nvPicPr>
              <p:cNvPr id="35" name="Picture 4" descr="http://img-fotki.yandex.ru/get/6712/154981744.56/0_b862d_f470b215_XL.jpg">
                <a:hlinkClick r:id="rId22" action="ppaction://hlinksldjump"/>
              </p:cNvPr>
              <p:cNvPicPr>
                <a:picLocks noChangeAspect="1" noChangeArrowheads="1"/>
              </p:cNvPicPr>
              <p:nvPr/>
            </p:nvPicPr>
            <p:blipFill>
              <a:blip r:embed="rId23" cstate="print"/>
              <a:srcRect l="52919" t="6831" r="8336" b="27577"/>
              <a:stretch>
                <a:fillRect/>
              </a:stretch>
            </p:blipFill>
            <p:spPr bwMode="auto">
              <a:xfrm>
                <a:off x="1691680" y="3501008"/>
                <a:ext cx="1872208" cy="2074182"/>
              </a:xfrm>
              <a:prstGeom prst="rect">
                <a:avLst/>
              </a:prstGeom>
              <a:noFill/>
            </p:spPr>
          </p:pic>
          <p:sp>
            <p:nvSpPr>
              <p:cNvPr id="36" name="TextBox 35"/>
              <p:cNvSpPr txBox="1"/>
              <p:nvPr/>
            </p:nvSpPr>
            <p:spPr>
              <a:xfrm>
                <a:off x="1763688" y="2780928"/>
                <a:ext cx="1584176" cy="830997"/>
              </a:xfrm>
              <a:prstGeom prst="rect">
                <a:avLst/>
              </a:prstGeom>
              <a:noFill/>
            </p:spPr>
            <p:txBody>
              <a:bodyPr wrap="square" rtlCol="0">
                <a:spAutoFit/>
              </a:bodyPr>
              <a:lstStyle/>
              <a:p>
                <a:r>
                  <a:rPr lang="ru-RU" sz="2000" b="1" i="1" dirty="0">
                    <a:solidFill>
                      <a:prstClr val="white"/>
                    </a:solidFill>
                    <a:latin typeface="Calibri"/>
                  </a:rPr>
                  <a:t>В.Осеева</a:t>
                </a:r>
              </a:p>
              <a:p>
                <a:r>
                  <a:rPr lang="ru-RU" sz="2800" b="1" i="1" dirty="0">
                    <a:solidFill>
                      <a:srgbClr val="FFC000"/>
                    </a:solidFill>
                    <a:latin typeface="Calibri"/>
                  </a:rPr>
                  <a:t>Печенье</a:t>
                </a:r>
              </a:p>
            </p:txBody>
          </p:sp>
        </p:grpSp>
        <p:grpSp>
          <p:nvGrpSpPr>
            <p:cNvPr id="38" name="Группа 37"/>
            <p:cNvGrpSpPr/>
            <p:nvPr/>
          </p:nvGrpSpPr>
          <p:grpSpPr>
            <a:xfrm>
              <a:off x="4427984" y="3789040"/>
              <a:ext cx="2016224" cy="2924944"/>
              <a:chOff x="1115616" y="1484784"/>
              <a:chExt cx="2016224" cy="2924944"/>
            </a:xfrm>
          </p:grpSpPr>
          <p:sp>
            <p:nvSpPr>
              <p:cNvPr id="39" name="Прямоугольник 38">
                <a:hlinkClick r:id="rId24" action="ppaction://hlinksldjump"/>
              </p:cNvPr>
              <p:cNvSpPr/>
              <p:nvPr/>
            </p:nvSpPr>
            <p:spPr>
              <a:xfrm>
                <a:off x="1115616" y="1484784"/>
                <a:ext cx="2016224" cy="2924944"/>
              </a:xfrm>
              <a:prstGeom prst="rect">
                <a:avLst/>
              </a:prstGeom>
              <a:solidFill>
                <a:srgbClr val="92D05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Calibri"/>
                </a:endParaRPr>
              </a:p>
            </p:txBody>
          </p:sp>
          <p:pic>
            <p:nvPicPr>
              <p:cNvPr id="40" name="Picture 2" descr="http://img.labirint.ru/images/comments_pic/0840/01labhs3d1222961683.jpg">
                <a:hlinkClick r:id="rId24" action="ppaction://hlinksldjump"/>
              </p:cNvPr>
              <p:cNvPicPr>
                <a:picLocks noChangeAspect="1" noChangeArrowheads="1"/>
              </p:cNvPicPr>
              <p:nvPr/>
            </p:nvPicPr>
            <p:blipFill>
              <a:blip r:embed="rId25" cstate="print"/>
              <a:srcRect l="55518" t="7875" r="6683" b="46451"/>
              <a:stretch>
                <a:fillRect/>
              </a:stretch>
            </p:blipFill>
            <p:spPr bwMode="auto">
              <a:xfrm>
                <a:off x="1331640" y="2708920"/>
                <a:ext cx="1589142" cy="1440160"/>
              </a:xfrm>
              <a:prstGeom prst="rect">
                <a:avLst/>
              </a:prstGeom>
              <a:noFill/>
            </p:spPr>
          </p:pic>
          <p:sp>
            <p:nvSpPr>
              <p:cNvPr id="41" name="TextBox 40"/>
              <p:cNvSpPr txBox="1"/>
              <p:nvPr/>
            </p:nvSpPr>
            <p:spPr>
              <a:xfrm>
                <a:off x="1259632" y="1700808"/>
                <a:ext cx="1512168" cy="707886"/>
              </a:xfrm>
              <a:prstGeom prst="rect">
                <a:avLst/>
              </a:prstGeom>
              <a:noFill/>
            </p:spPr>
            <p:txBody>
              <a:bodyPr wrap="square" rtlCol="0">
                <a:spAutoFit/>
              </a:bodyPr>
              <a:lstStyle/>
              <a:p>
                <a:r>
                  <a:rPr lang="ru-RU" sz="2000" b="1" dirty="0">
                    <a:solidFill>
                      <a:srgbClr val="FF0000"/>
                    </a:solidFill>
                    <a:latin typeface="Calibri"/>
                  </a:rPr>
                  <a:t>В.Осеева</a:t>
                </a:r>
              </a:p>
              <a:p>
                <a:r>
                  <a:rPr lang="ru-RU" sz="2000" b="1" dirty="0">
                    <a:solidFill>
                      <a:srgbClr val="FF0000"/>
                    </a:solidFill>
                    <a:latin typeface="Calibri"/>
                  </a:rPr>
                  <a:t>Что легче?</a:t>
                </a:r>
              </a:p>
            </p:txBody>
          </p:sp>
          <p:pic>
            <p:nvPicPr>
              <p:cNvPr id="42" name="Picture 4" descr="http://kidreader.ru/sites/default/files/1347detlit_middle.jpg"/>
              <p:cNvPicPr>
                <a:picLocks noChangeAspect="1" noChangeArrowheads="1"/>
              </p:cNvPicPr>
              <p:nvPr/>
            </p:nvPicPr>
            <p:blipFill>
              <a:blip r:embed="rId19" cstate="print"/>
              <a:srcRect l="15120" t="5419" r="14321" b="7872"/>
              <a:stretch>
                <a:fillRect/>
              </a:stretch>
            </p:blipFill>
            <p:spPr bwMode="auto">
              <a:xfrm>
                <a:off x="2627784" y="1628800"/>
                <a:ext cx="378042" cy="432048"/>
              </a:xfrm>
              <a:prstGeom prst="rect">
                <a:avLst/>
              </a:prstGeom>
              <a:noFill/>
            </p:spPr>
          </p:pic>
        </p:grpSp>
        <p:grpSp>
          <p:nvGrpSpPr>
            <p:cNvPr id="43" name="Группа 42"/>
            <p:cNvGrpSpPr/>
            <p:nvPr/>
          </p:nvGrpSpPr>
          <p:grpSpPr>
            <a:xfrm>
              <a:off x="6444208" y="3789040"/>
              <a:ext cx="2016224" cy="2924944"/>
              <a:chOff x="1043608" y="1484784"/>
              <a:chExt cx="2016224" cy="2924944"/>
            </a:xfrm>
          </p:grpSpPr>
          <p:sp>
            <p:nvSpPr>
              <p:cNvPr id="44" name="Прямоугольник 43">
                <a:hlinkClick r:id="rId26" action="ppaction://hlinksldjump"/>
              </p:cNvPr>
              <p:cNvSpPr/>
              <p:nvPr/>
            </p:nvSpPr>
            <p:spPr>
              <a:xfrm>
                <a:off x="1043608" y="1484784"/>
                <a:ext cx="2016224" cy="2924944"/>
              </a:xfrm>
              <a:prstGeom prst="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Calibri"/>
                </a:endParaRPr>
              </a:p>
            </p:txBody>
          </p:sp>
          <p:sp>
            <p:nvSpPr>
              <p:cNvPr id="45" name="TextBox 44"/>
              <p:cNvSpPr txBox="1"/>
              <p:nvPr/>
            </p:nvSpPr>
            <p:spPr>
              <a:xfrm>
                <a:off x="1259632" y="1556792"/>
                <a:ext cx="1728192" cy="1015663"/>
              </a:xfrm>
              <a:prstGeom prst="rect">
                <a:avLst/>
              </a:prstGeom>
              <a:noFill/>
            </p:spPr>
            <p:txBody>
              <a:bodyPr wrap="square" rtlCol="0">
                <a:spAutoFit/>
              </a:bodyPr>
              <a:lstStyle/>
              <a:p>
                <a:r>
                  <a:rPr lang="ru-RU" sz="2000" b="1" i="1" dirty="0">
                    <a:solidFill>
                      <a:srgbClr val="002060"/>
                    </a:solidFill>
                    <a:latin typeface="Calibri"/>
                  </a:rPr>
                  <a:t>В.Осеева</a:t>
                </a:r>
              </a:p>
              <a:p>
                <a:r>
                  <a:rPr lang="ru-RU" sz="2000" b="1" i="1" dirty="0">
                    <a:solidFill>
                      <a:srgbClr val="C00000"/>
                    </a:solidFill>
                    <a:latin typeface="Calibri"/>
                  </a:rPr>
                  <a:t>Девочка с куклой</a:t>
                </a:r>
              </a:p>
            </p:txBody>
          </p:sp>
          <p:pic>
            <p:nvPicPr>
              <p:cNvPr id="46" name="Picture 4" descr="http://kidreader.ru/sites/default/files/1347detlit_middle.jpg"/>
              <p:cNvPicPr>
                <a:picLocks noChangeAspect="1" noChangeArrowheads="1"/>
              </p:cNvPicPr>
              <p:nvPr/>
            </p:nvPicPr>
            <p:blipFill>
              <a:blip r:embed="rId19" cstate="print"/>
              <a:srcRect l="15120" t="5419" r="14321" b="7872"/>
              <a:stretch>
                <a:fillRect/>
              </a:stretch>
            </p:blipFill>
            <p:spPr bwMode="auto">
              <a:xfrm>
                <a:off x="2627784" y="1628800"/>
                <a:ext cx="378042" cy="432048"/>
              </a:xfrm>
              <a:prstGeom prst="rect">
                <a:avLst/>
              </a:prstGeom>
              <a:noFill/>
            </p:spPr>
          </p:pic>
          <p:pic>
            <p:nvPicPr>
              <p:cNvPr id="47" name="Picture 4" descr="http://fs00.infourok.ru/images/doc/302/301474/img17.jpg">
                <a:hlinkClick r:id="rId26" action="ppaction://hlinksldjump"/>
              </p:cNvPr>
              <p:cNvPicPr>
                <a:picLocks noChangeAspect="1" noChangeArrowheads="1"/>
              </p:cNvPicPr>
              <p:nvPr/>
            </p:nvPicPr>
            <p:blipFill>
              <a:blip r:embed="rId27" cstate="print"/>
              <a:srcRect l="53111" t="18462" b="16923"/>
              <a:stretch>
                <a:fillRect/>
              </a:stretch>
            </p:blipFill>
            <p:spPr bwMode="auto">
              <a:xfrm>
                <a:off x="1475656" y="2564904"/>
                <a:ext cx="1316717" cy="1728192"/>
              </a:xfrm>
              <a:prstGeom prst="rect">
                <a:avLst/>
              </a:prstGeom>
              <a:noFill/>
            </p:spPr>
          </p:pic>
        </p:grpSp>
      </p:grpSp>
      <p:sp>
        <p:nvSpPr>
          <p:cNvPr id="58" name="Умножение 57">
            <a:hlinkClick r:id="" action="ppaction://hlinkshowjump?jump=endshow"/>
          </p:cNvPr>
          <p:cNvSpPr/>
          <p:nvPr/>
        </p:nvSpPr>
        <p:spPr>
          <a:xfrm>
            <a:off x="8532440" y="6093296"/>
            <a:ext cx="483368" cy="504056"/>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latin typeface="Calibri"/>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57"/>
                                        </p:tgtEl>
                                        <p:attrNameLst>
                                          <p:attrName>ppt_x</p:attrName>
                                        </p:attrNameLst>
                                      </p:cBhvr>
                                      <p:tavLst>
                                        <p:tav tm="0">
                                          <p:val>
                                            <p:strVal val="ppt_x"/>
                                          </p:val>
                                        </p:tav>
                                        <p:tav tm="100000">
                                          <p:val>
                                            <p:strVal val="1+ppt_w/2"/>
                                          </p:val>
                                        </p:tav>
                                      </p:tavLst>
                                    </p:anim>
                                    <p:anim calcmode="lin" valueType="num">
                                      <p:cBhvr additive="base">
                                        <p:cTn id="7" dur="500"/>
                                        <p:tgtEl>
                                          <p:spTgt spid="57"/>
                                        </p:tgtEl>
                                        <p:attrNameLst>
                                          <p:attrName>ppt_y</p:attrName>
                                        </p:attrNameLst>
                                      </p:cBhvr>
                                      <p:tavLst>
                                        <p:tav tm="0">
                                          <p:val>
                                            <p:strVal val="ppt_y"/>
                                          </p:val>
                                        </p:tav>
                                        <p:tav tm="100000">
                                          <p:val>
                                            <p:strVal val="ppt_y"/>
                                          </p:val>
                                        </p:tav>
                                      </p:tavLst>
                                    </p:anim>
                                    <p:set>
                                      <p:cBhvr>
                                        <p:cTn id="8" dur="1" fill="hold">
                                          <p:stCondLst>
                                            <p:cond delay="499"/>
                                          </p:stCondLst>
                                        </p:cTn>
                                        <p:tgtEl>
                                          <p:spTgt spid="57"/>
                                        </p:tgtEl>
                                        <p:attrNameLst>
                                          <p:attrName>style.visibility</p:attrName>
                                        </p:attrNameLst>
                                      </p:cBhvr>
                                      <p:to>
                                        <p:strVal val="hidden"/>
                                      </p:to>
                                    </p:set>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500" fill="hold"/>
                                        <p:tgtEl>
                                          <p:spTgt spid="55"/>
                                        </p:tgtEl>
                                        <p:attrNameLst>
                                          <p:attrName>ppt_x</p:attrName>
                                        </p:attrNameLst>
                                      </p:cBhvr>
                                      <p:tavLst>
                                        <p:tav tm="0">
                                          <p:val>
                                            <p:strVal val="0-#ppt_w/2"/>
                                          </p:val>
                                        </p:tav>
                                        <p:tav tm="100000">
                                          <p:val>
                                            <p:strVal val="#ppt_x"/>
                                          </p:val>
                                        </p:tav>
                                      </p:tavLst>
                                    </p:anim>
                                    <p:anim calcmode="lin" valueType="num">
                                      <p:cBhvr additive="base">
                                        <p:cTn id="13"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2" fill="hold" nodeType="clickEffect">
                                  <p:stCondLst>
                                    <p:cond delay="0"/>
                                  </p:stCondLst>
                                  <p:childTnLst>
                                    <p:anim calcmode="lin" valueType="num">
                                      <p:cBhvr additive="base">
                                        <p:cTn id="17" dur="500"/>
                                        <p:tgtEl>
                                          <p:spTgt spid="55"/>
                                        </p:tgtEl>
                                        <p:attrNameLst>
                                          <p:attrName>ppt_x</p:attrName>
                                        </p:attrNameLst>
                                      </p:cBhvr>
                                      <p:tavLst>
                                        <p:tav tm="0">
                                          <p:val>
                                            <p:strVal val="ppt_x"/>
                                          </p:val>
                                        </p:tav>
                                        <p:tav tm="100000">
                                          <p:val>
                                            <p:strVal val="1+ppt_w/2"/>
                                          </p:val>
                                        </p:tav>
                                      </p:tavLst>
                                    </p:anim>
                                    <p:anim calcmode="lin" valueType="num">
                                      <p:cBhvr additive="base">
                                        <p:cTn id="18" dur="500"/>
                                        <p:tgtEl>
                                          <p:spTgt spid="55"/>
                                        </p:tgtEl>
                                        <p:attrNameLst>
                                          <p:attrName>ppt_y</p:attrName>
                                        </p:attrNameLst>
                                      </p:cBhvr>
                                      <p:tavLst>
                                        <p:tav tm="0">
                                          <p:val>
                                            <p:strVal val="ppt_y"/>
                                          </p:val>
                                        </p:tav>
                                        <p:tav tm="100000">
                                          <p:val>
                                            <p:strVal val="ppt_y"/>
                                          </p:val>
                                        </p:tav>
                                      </p:tavLst>
                                    </p:anim>
                                    <p:set>
                                      <p:cBhvr>
                                        <p:cTn id="19" dur="1" fill="hold">
                                          <p:stCondLst>
                                            <p:cond delay="499"/>
                                          </p:stCondLst>
                                        </p:cTn>
                                        <p:tgtEl>
                                          <p:spTgt spid="55"/>
                                        </p:tgtEl>
                                        <p:attrNameLst>
                                          <p:attrName>style.visibility</p:attrName>
                                        </p:attrNameLst>
                                      </p:cBhvr>
                                      <p:to>
                                        <p:strVal val="hidden"/>
                                      </p:to>
                                    </p:set>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0-#ppt_w/2"/>
                                          </p:val>
                                        </p:tav>
                                        <p:tav tm="100000">
                                          <p:val>
                                            <p:strVal val="#ppt_x"/>
                                          </p:val>
                                        </p:tav>
                                      </p:tavLst>
                                    </p:anim>
                                    <p:anim calcmode="lin" valueType="num">
                                      <p:cBhvr additive="base">
                                        <p:cTn id="24"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500"/>
                                        <p:tgtEl>
                                          <p:spTgt spid="52"/>
                                        </p:tgtEl>
                                        <p:attrNameLst>
                                          <p:attrName>ppt_x</p:attrName>
                                        </p:attrNameLst>
                                      </p:cBhvr>
                                      <p:tavLst>
                                        <p:tav tm="0">
                                          <p:val>
                                            <p:strVal val="ppt_x"/>
                                          </p:val>
                                        </p:tav>
                                        <p:tav tm="100000">
                                          <p:val>
                                            <p:strVal val="1+ppt_w/2"/>
                                          </p:val>
                                        </p:tav>
                                      </p:tavLst>
                                    </p:anim>
                                    <p:anim calcmode="lin" valueType="num">
                                      <p:cBhvr additive="base">
                                        <p:cTn id="29" dur="500"/>
                                        <p:tgtEl>
                                          <p:spTgt spid="52"/>
                                        </p:tgtEl>
                                        <p:attrNameLst>
                                          <p:attrName>ppt_y</p:attrName>
                                        </p:attrNameLst>
                                      </p:cBhvr>
                                      <p:tavLst>
                                        <p:tav tm="0">
                                          <p:val>
                                            <p:strVal val="ppt_y"/>
                                          </p:val>
                                        </p:tav>
                                        <p:tav tm="100000">
                                          <p:val>
                                            <p:strVal val="ppt_y"/>
                                          </p:val>
                                        </p:tav>
                                      </p:tavLst>
                                    </p:anim>
                                    <p:set>
                                      <p:cBhvr>
                                        <p:cTn id="30" dur="1" fill="hold">
                                          <p:stCondLst>
                                            <p:cond delay="499"/>
                                          </p:stCondLst>
                                        </p:cTn>
                                        <p:tgtEl>
                                          <p:spTgt spid="52"/>
                                        </p:tgtEl>
                                        <p:attrNameLst>
                                          <p:attrName>style.visibility</p:attrName>
                                        </p:attrNameLst>
                                      </p:cBhvr>
                                      <p:to>
                                        <p:strVal val="hidden"/>
                                      </p:to>
                                    </p:set>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0-#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e-libra.ru/files/cache1/203849/i_022.jpg">
            <a:hlinkClick r:id="rId2" action="ppaction://hlinksldjump"/>
          </p:cNvPr>
          <p:cNvPicPr>
            <a:picLocks noChangeAspect="1" noChangeArrowheads="1"/>
          </p:cNvPicPr>
          <p:nvPr/>
        </p:nvPicPr>
        <p:blipFill>
          <a:blip r:embed="rId3" cstate="print"/>
          <a:srcRect/>
          <a:stretch>
            <a:fillRect/>
          </a:stretch>
        </p:blipFill>
        <p:spPr bwMode="auto">
          <a:xfrm>
            <a:off x="5508104" y="3429002"/>
            <a:ext cx="2410828" cy="2976331"/>
          </a:xfrm>
          <a:prstGeom prst="rect">
            <a:avLst/>
          </a:prstGeom>
          <a:noFill/>
        </p:spPr>
      </p:pic>
      <p:pic>
        <p:nvPicPr>
          <p:cNvPr id="5" name="Picture 2" descr="http://aria-art.ru/0/O/Oseeva%20V.%20Sinie%20list%27ja%20%28E.%20Karpovich%29/21.jpg">
            <a:hlinkClick r:id="rId2" action="ppaction://hlinksldjump"/>
          </p:cNvPr>
          <p:cNvPicPr>
            <a:picLocks noChangeAspect="1" noChangeArrowheads="1"/>
          </p:cNvPicPr>
          <p:nvPr/>
        </p:nvPicPr>
        <p:blipFill>
          <a:blip r:embed="rId4" cstate="print"/>
          <a:srcRect/>
          <a:stretch>
            <a:fillRect/>
          </a:stretch>
        </p:blipFill>
        <p:spPr bwMode="auto">
          <a:xfrm>
            <a:off x="1259632" y="3717034"/>
            <a:ext cx="2376264" cy="2741153"/>
          </a:xfrm>
          <a:prstGeom prst="rect">
            <a:avLst/>
          </a:prstGeom>
          <a:noFill/>
        </p:spPr>
      </p:pic>
      <p:sp>
        <p:nvSpPr>
          <p:cNvPr id="6" name="Прямоугольник 5"/>
          <p:cNvSpPr/>
          <p:nvPr/>
        </p:nvSpPr>
        <p:spPr>
          <a:xfrm>
            <a:off x="611560" y="836712"/>
            <a:ext cx="3744416" cy="2862322"/>
          </a:xfrm>
          <a:prstGeom prst="rect">
            <a:avLst/>
          </a:prstGeom>
        </p:spPr>
        <p:txBody>
          <a:bodyPr wrap="square">
            <a:spAutoFit/>
          </a:bodyPr>
          <a:lstStyle/>
          <a:p>
            <a:pPr eaLnBrk="0" fontAlgn="base" hangingPunct="0">
              <a:spcBef>
                <a:spcPct val="0"/>
              </a:spcBef>
              <a:spcAft>
                <a:spcPct val="0"/>
              </a:spcAft>
            </a:pPr>
            <a:r>
              <a:rPr lang="ru-RU" sz="900" dirty="0">
                <a:solidFill>
                  <a:prstClr val="black"/>
                </a:solidFill>
                <a:latin typeface="Arial" charset="0"/>
                <a:cs typeface="Arial" charset="0"/>
              </a:rPr>
              <a:t> </a:t>
            </a:r>
            <a:r>
              <a:rPr lang="ru-RU" dirty="0">
                <a:solidFill>
                  <a:prstClr val="black"/>
                </a:solidFill>
                <a:latin typeface="Arial" charset="0"/>
                <a:cs typeface="Arial" charset="0"/>
              </a:rPr>
              <a:t>Витя потерял завтрак. На большой перемене все ребята завтракали, а Витя стоял в сторонке.</a:t>
            </a:r>
          </a:p>
          <a:p>
            <a:pPr eaLnBrk="0" fontAlgn="base" hangingPunct="0">
              <a:spcBef>
                <a:spcPct val="0"/>
              </a:spcBef>
              <a:spcAft>
                <a:spcPct val="0"/>
              </a:spcAft>
            </a:pPr>
            <a:r>
              <a:rPr lang="ru-RU" dirty="0">
                <a:solidFill>
                  <a:prstClr val="black"/>
                </a:solidFill>
                <a:latin typeface="Arial" charset="0"/>
                <a:cs typeface="Arial" charset="0"/>
              </a:rPr>
              <a:t>- Почему ты не ешь? - спросил его Коля.</a:t>
            </a:r>
          </a:p>
          <a:p>
            <a:pPr eaLnBrk="0" fontAlgn="base" hangingPunct="0">
              <a:spcBef>
                <a:spcPct val="0"/>
              </a:spcBef>
              <a:spcAft>
                <a:spcPct val="0"/>
              </a:spcAft>
            </a:pPr>
            <a:r>
              <a:rPr lang="ru-RU" dirty="0">
                <a:solidFill>
                  <a:prstClr val="black"/>
                </a:solidFill>
                <a:latin typeface="Arial" charset="0"/>
                <a:cs typeface="Arial" charset="0"/>
              </a:rPr>
              <a:t>- Завтрак потерял...</a:t>
            </a:r>
          </a:p>
          <a:p>
            <a:pPr eaLnBrk="0" fontAlgn="base" hangingPunct="0">
              <a:spcBef>
                <a:spcPct val="0"/>
              </a:spcBef>
              <a:spcAft>
                <a:spcPct val="0"/>
              </a:spcAft>
            </a:pPr>
            <a:r>
              <a:rPr lang="ru-RU" dirty="0">
                <a:solidFill>
                  <a:prstClr val="black"/>
                </a:solidFill>
                <a:latin typeface="Arial" charset="0"/>
                <a:cs typeface="Arial" charset="0"/>
              </a:rPr>
              <a:t>- Плохо, - сказал Коля, откусывая большой кусок белого хлеба. - До обеда далеко ещё!</a:t>
            </a:r>
            <a:endParaRPr lang="ru-RU" dirty="0">
              <a:solidFill>
                <a:prstClr val="black"/>
              </a:solidFill>
              <a:latin typeface="Calibri"/>
            </a:endParaRPr>
          </a:p>
        </p:txBody>
      </p:sp>
      <p:sp>
        <p:nvSpPr>
          <p:cNvPr id="7" name="Прямоугольник 6"/>
          <p:cNvSpPr/>
          <p:nvPr/>
        </p:nvSpPr>
        <p:spPr>
          <a:xfrm>
            <a:off x="4788024" y="332659"/>
            <a:ext cx="3744416" cy="3139321"/>
          </a:xfrm>
          <a:prstGeom prst="rect">
            <a:avLst/>
          </a:prstGeom>
        </p:spPr>
        <p:txBody>
          <a:bodyPr wrap="square">
            <a:spAutoFit/>
          </a:bodyPr>
          <a:lstStyle/>
          <a:p>
            <a:pPr eaLnBrk="0" fontAlgn="base" hangingPunct="0">
              <a:spcBef>
                <a:spcPct val="0"/>
              </a:spcBef>
              <a:spcAft>
                <a:spcPct val="0"/>
              </a:spcAft>
            </a:pPr>
            <a:r>
              <a:rPr lang="ru-RU" dirty="0">
                <a:solidFill>
                  <a:prstClr val="black"/>
                </a:solidFill>
                <a:latin typeface="Arial" charset="0"/>
                <a:cs typeface="Arial" charset="0"/>
              </a:rPr>
              <a:t>- А ты где его потерял? - спросил Миша.</a:t>
            </a:r>
          </a:p>
          <a:p>
            <a:pPr eaLnBrk="0" fontAlgn="base" hangingPunct="0">
              <a:spcBef>
                <a:spcPct val="0"/>
              </a:spcBef>
              <a:spcAft>
                <a:spcPct val="0"/>
              </a:spcAft>
            </a:pPr>
            <a:r>
              <a:rPr lang="ru-RU" dirty="0">
                <a:solidFill>
                  <a:prstClr val="black"/>
                </a:solidFill>
                <a:latin typeface="Arial" charset="0"/>
                <a:cs typeface="Arial" charset="0"/>
              </a:rPr>
              <a:t>- Не знаю... - тихо сказал Витя и отвернулся.</a:t>
            </a:r>
          </a:p>
          <a:p>
            <a:pPr eaLnBrk="0" fontAlgn="base" hangingPunct="0">
              <a:spcBef>
                <a:spcPct val="0"/>
              </a:spcBef>
              <a:spcAft>
                <a:spcPct val="0"/>
              </a:spcAft>
            </a:pPr>
            <a:r>
              <a:rPr lang="ru-RU" dirty="0">
                <a:solidFill>
                  <a:prstClr val="black"/>
                </a:solidFill>
                <a:latin typeface="Arial" charset="0"/>
                <a:cs typeface="Arial" charset="0"/>
              </a:rPr>
              <a:t>- Ты, наверное, в кармане нёс, а надо в сумку класть, - сказал Миша. А Володя ничего не спросил. Он подошёл к Вите, разломил пополам кусок хлеба с маслом и протянул товарищу:</a:t>
            </a:r>
          </a:p>
          <a:p>
            <a:pPr eaLnBrk="0" fontAlgn="base" hangingPunct="0">
              <a:spcBef>
                <a:spcPct val="0"/>
              </a:spcBef>
              <a:spcAft>
                <a:spcPct val="0"/>
              </a:spcAft>
            </a:pPr>
            <a:r>
              <a:rPr lang="ru-RU" dirty="0">
                <a:solidFill>
                  <a:prstClr val="black"/>
                </a:solidFill>
                <a:latin typeface="Arial" charset="0"/>
                <a:cs typeface="Arial" charset="0"/>
              </a:rPr>
              <a:t>- Бери, ешь!</a:t>
            </a:r>
          </a:p>
        </p:txBody>
      </p:sp>
      <p:sp>
        <p:nvSpPr>
          <p:cNvPr id="8" name="TextBox 7"/>
          <p:cNvSpPr txBox="1"/>
          <p:nvPr/>
        </p:nvSpPr>
        <p:spPr>
          <a:xfrm>
            <a:off x="1259632" y="332658"/>
            <a:ext cx="2448272" cy="461665"/>
          </a:xfrm>
          <a:prstGeom prst="rect">
            <a:avLst/>
          </a:prstGeom>
          <a:noFill/>
        </p:spPr>
        <p:txBody>
          <a:bodyPr wrap="square" rtlCol="0">
            <a:spAutoFit/>
          </a:bodyPr>
          <a:lstStyle/>
          <a:p>
            <a:r>
              <a:rPr lang="ru-RU" sz="2400" b="1" dirty="0">
                <a:solidFill>
                  <a:srgbClr val="0070C0"/>
                </a:solidFill>
                <a:latin typeface="Calibri"/>
              </a:rPr>
              <a:t>ТРИ ТОВАРИЩА</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620690"/>
            <a:ext cx="4104456" cy="4555093"/>
          </a:xfrm>
          <a:prstGeom prst="rect">
            <a:avLst/>
          </a:prstGeom>
        </p:spPr>
        <p:txBody>
          <a:bodyPr wrap="square">
            <a:spAutoFit/>
          </a:bodyPr>
          <a:lstStyle/>
          <a:p>
            <a:r>
              <a:rPr lang="ru-RU" sz="1600" dirty="0">
                <a:solidFill>
                  <a:prstClr val="black"/>
                </a:solidFill>
                <a:latin typeface="Calibri"/>
              </a:rPr>
              <a:t>  У Кати было два зелёных карандаша. А у Лены ни одного. Вот и просит Лена Катю:</a:t>
            </a:r>
          </a:p>
          <a:p>
            <a:r>
              <a:rPr lang="ru-RU" sz="1600" dirty="0">
                <a:solidFill>
                  <a:prstClr val="black"/>
                </a:solidFill>
                <a:latin typeface="Calibri"/>
              </a:rPr>
              <a:t>- Дай мне зелёный карандаш. А Катя и говорит:</a:t>
            </a:r>
          </a:p>
          <a:p>
            <a:r>
              <a:rPr lang="ru-RU" sz="1600" dirty="0">
                <a:solidFill>
                  <a:prstClr val="black"/>
                </a:solidFill>
                <a:latin typeface="Calibri"/>
              </a:rPr>
              <a:t>- Спрошу у мамы.</a:t>
            </a:r>
          </a:p>
          <a:p>
            <a:r>
              <a:rPr lang="ru-RU" sz="1600" dirty="0">
                <a:solidFill>
                  <a:prstClr val="black"/>
                </a:solidFill>
                <a:latin typeface="Calibri"/>
              </a:rPr>
              <a:t>Приходят на другой день обе девочки в школу. Спрашивает Лена:</a:t>
            </a:r>
          </a:p>
          <a:p>
            <a:r>
              <a:rPr lang="ru-RU" sz="1600" dirty="0">
                <a:solidFill>
                  <a:prstClr val="black"/>
                </a:solidFill>
                <a:latin typeface="Calibri"/>
              </a:rPr>
              <a:t>- Позволила мама?</a:t>
            </a:r>
          </a:p>
          <a:p>
            <a:r>
              <a:rPr lang="ru-RU" sz="1600" dirty="0">
                <a:solidFill>
                  <a:prstClr val="black"/>
                </a:solidFill>
                <a:latin typeface="Calibri"/>
              </a:rPr>
              <a:t>А Катя вздохнула и говорит:</a:t>
            </a:r>
          </a:p>
          <a:p>
            <a:r>
              <a:rPr lang="ru-RU" sz="1600" dirty="0">
                <a:solidFill>
                  <a:prstClr val="black"/>
                </a:solidFill>
                <a:latin typeface="Calibri"/>
              </a:rPr>
              <a:t>- Мама-то позволила, а брата я не спросила.</a:t>
            </a:r>
          </a:p>
          <a:p>
            <a:r>
              <a:rPr lang="ru-RU" sz="1600" dirty="0">
                <a:solidFill>
                  <a:prstClr val="black"/>
                </a:solidFill>
                <a:latin typeface="Calibri"/>
              </a:rPr>
              <a:t>- Ну что ж, спроси ещё у брата, - говорит Лена.</a:t>
            </a:r>
          </a:p>
          <a:p>
            <a:r>
              <a:rPr lang="ru-RU" sz="1600" dirty="0">
                <a:solidFill>
                  <a:prstClr val="black"/>
                </a:solidFill>
                <a:latin typeface="Calibri"/>
              </a:rPr>
              <a:t>Приходит Катя на другой день.</a:t>
            </a:r>
          </a:p>
          <a:p>
            <a:r>
              <a:rPr lang="ru-RU" sz="1600" dirty="0">
                <a:solidFill>
                  <a:prstClr val="black"/>
                </a:solidFill>
                <a:latin typeface="Calibri"/>
              </a:rPr>
              <a:t>- Ну что, позволил брат? - спрашивает Лена.</a:t>
            </a:r>
          </a:p>
          <a:p>
            <a:pPr>
              <a:buFontTx/>
              <a:buChar char="-"/>
            </a:pPr>
            <a:r>
              <a:rPr lang="ru-RU" sz="1600" dirty="0">
                <a:solidFill>
                  <a:prstClr val="black"/>
                </a:solidFill>
                <a:latin typeface="Calibri"/>
              </a:rPr>
              <a:t>Брат-то позволил, да я боюсь, сломаешь ты карандаш. </a:t>
            </a:r>
            <a:endParaRPr lang="en-US" sz="1600" dirty="0">
              <a:solidFill>
                <a:prstClr val="black"/>
              </a:solidFill>
              <a:latin typeface="Calibri"/>
            </a:endParaRPr>
          </a:p>
          <a:p>
            <a:pPr>
              <a:buFontTx/>
              <a:buChar char="-"/>
            </a:pPr>
            <a:r>
              <a:rPr lang="ru-RU" sz="1600" dirty="0">
                <a:solidFill>
                  <a:prstClr val="black"/>
                </a:solidFill>
                <a:latin typeface="Calibri"/>
              </a:rPr>
              <a:t>Я осторожненько, - говорит Лена. </a:t>
            </a:r>
            <a:endParaRPr lang="en-US" sz="1600" dirty="0">
              <a:solidFill>
                <a:prstClr val="black"/>
              </a:solidFill>
              <a:latin typeface="Calibri"/>
            </a:endParaRPr>
          </a:p>
          <a:p>
            <a:endParaRPr lang="ru-RU" dirty="0">
              <a:solidFill>
                <a:prstClr val="black"/>
              </a:solidFill>
              <a:latin typeface="Calibri"/>
            </a:endParaRPr>
          </a:p>
        </p:txBody>
      </p:sp>
      <p:sp>
        <p:nvSpPr>
          <p:cNvPr id="5" name="TextBox 4"/>
          <p:cNvSpPr txBox="1"/>
          <p:nvPr/>
        </p:nvSpPr>
        <p:spPr>
          <a:xfrm>
            <a:off x="4716016" y="260648"/>
            <a:ext cx="3888432" cy="6309420"/>
          </a:xfrm>
          <a:prstGeom prst="rect">
            <a:avLst/>
          </a:prstGeom>
          <a:noFill/>
        </p:spPr>
        <p:txBody>
          <a:bodyPr wrap="square" rtlCol="0">
            <a:spAutoFit/>
          </a:bodyPr>
          <a:lstStyle/>
          <a:p>
            <a:r>
              <a:rPr lang="ru-RU" sz="1600" dirty="0">
                <a:solidFill>
                  <a:prstClr val="black"/>
                </a:solidFill>
                <a:latin typeface="Calibri"/>
              </a:rPr>
              <a:t>- Смотри, - говорит Катя, - не чини, не нажимай крепко, в рот не бери. Да не рисуй много.</a:t>
            </a:r>
          </a:p>
          <a:p>
            <a:r>
              <a:rPr lang="ru-RU" sz="1600" dirty="0">
                <a:solidFill>
                  <a:prstClr val="black"/>
                </a:solidFill>
                <a:latin typeface="Calibri"/>
              </a:rPr>
              <a:t>- Мне, - говорит Лена, - только листочки на деревьях нарисовать надо да травку зелёную.</a:t>
            </a:r>
          </a:p>
          <a:p>
            <a:r>
              <a:rPr lang="ru-RU" sz="1600" dirty="0">
                <a:solidFill>
                  <a:prstClr val="black"/>
                </a:solidFill>
                <a:latin typeface="Calibri"/>
              </a:rPr>
              <a:t>- Это много, - говорит Катя, а сама брови хмурит. И лицо недовольное сделала.</a:t>
            </a:r>
          </a:p>
          <a:p>
            <a:r>
              <a:rPr lang="ru-RU" sz="1600" dirty="0">
                <a:solidFill>
                  <a:prstClr val="black"/>
                </a:solidFill>
                <a:latin typeface="Calibri"/>
              </a:rPr>
              <a:t>Посмотрела на неё Лена и отошла. Не взяла карандаш. Удивилась Катя, побежала за ней:</a:t>
            </a:r>
          </a:p>
          <a:p>
            <a:r>
              <a:rPr lang="ru-RU" sz="1600" dirty="0">
                <a:solidFill>
                  <a:prstClr val="black"/>
                </a:solidFill>
                <a:latin typeface="Calibri"/>
              </a:rPr>
              <a:t>- Ну, что ж ты? Бери!</a:t>
            </a:r>
          </a:p>
          <a:p>
            <a:r>
              <a:rPr lang="ru-RU" sz="1600" dirty="0">
                <a:solidFill>
                  <a:prstClr val="black"/>
                </a:solidFill>
                <a:latin typeface="Calibri"/>
              </a:rPr>
              <a:t>- Не надо, - отвечает Лена. На уроке учитель спрашивает:</a:t>
            </a:r>
          </a:p>
          <a:p>
            <a:r>
              <a:rPr lang="ru-RU" sz="1600" dirty="0">
                <a:solidFill>
                  <a:prstClr val="black"/>
                </a:solidFill>
                <a:latin typeface="Calibri"/>
              </a:rPr>
              <a:t>- Отчего у тебя, Леночка, листья на деревьях синие?</a:t>
            </a:r>
          </a:p>
          <a:p>
            <a:r>
              <a:rPr lang="ru-RU" sz="1600" dirty="0">
                <a:solidFill>
                  <a:prstClr val="black"/>
                </a:solidFill>
                <a:latin typeface="Calibri"/>
              </a:rPr>
              <a:t>- Карандаша зелёного нет.</a:t>
            </a:r>
          </a:p>
          <a:p>
            <a:r>
              <a:rPr lang="ru-RU" sz="1600" dirty="0">
                <a:solidFill>
                  <a:prstClr val="black"/>
                </a:solidFill>
                <a:latin typeface="Calibri"/>
              </a:rPr>
              <a:t>- А почему же ты у своей подружки не взяла?</a:t>
            </a:r>
          </a:p>
          <a:p>
            <a:r>
              <a:rPr lang="ru-RU" sz="1600" dirty="0">
                <a:solidFill>
                  <a:prstClr val="black"/>
                </a:solidFill>
                <a:latin typeface="Calibri"/>
              </a:rPr>
              <a:t>Молчит Лена. А Катя покраснела как рак и говорит:</a:t>
            </a:r>
          </a:p>
          <a:p>
            <a:r>
              <a:rPr lang="ru-RU" sz="1600" dirty="0">
                <a:solidFill>
                  <a:prstClr val="black"/>
                </a:solidFill>
                <a:latin typeface="Calibri"/>
              </a:rPr>
              <a:t>- Я ей давала, а она не берёт. Посмотрел учитель на обеих:</a:t>
            </a:r>
          </a:p>
          <a:p>
            <a:r>
              <a:rPr lang="ru-RU" sz="1600" dirty="0">
                <a:solidFill>
                  <a:prstClr val="black"/>
                </a:solidFill>
                <a:latin typeface="Calibri"/>
              </a:rPr>
              <a:t>- Надо так давать, чтобы можно было взять.</a:t>
            </a:r>
          </a:p>
        </p:txBody>
      </p:sp>
      <p:pic>
        <p:nvPicPr>
          <p:cNvPr id="1026" name="Picture 2" descr="http://booksbunker.com/get_binary/507f2dfd67b0c.fb2/i_043.jpg/1">
            <a:hlinkClick r:id="rId2" action="ppaction://hlinksldjump"/>
          </p:cNvPr>
          <p:cNvPicPr>
            <a:picLocks noChangeAspect="1" noChangeArrowheads="1"/>
          </p:cNvPicPr>
          <p:nvPr/>
        </p:nvPicPr>
        <p:blipFill>
          <a:blip r:embed="rId3" cstate="print"/>
          <a:srcRect/>
          <a:stretch>
            <a:fillRect/>
          </a:stretch>
        </p:blipFill>
        <p:spPr bwMode="auto">
          <a:xfrm>
            <a:off x="1619672" y="4793674"/>
            <a:ext cx="1728192" cy="1811721"/>
          </a:xfrm>
          <a:prstGeom prst="rect">
            <a:avLst/>
          </a:prstGeom>
          <a:noFill/>
        </p:spPr>
      </p:pic>
      <p:sp>
        <p:nvSpPr>
          <p:cNvPr id="7" name="TextBox 6"/>
          <p:cNvSpPr txBox="1"/>
          <p:nvPr/>
        </p:nvSpPr>
        <p:spPr>
          <a:xfrm>
            <a:off x="1403648" y="188642"/>
            <a:ext cx="2304256" cy="461665"/>
          </a:xfrm>
          <a:prstGeom prst="rect">
            <a:avLst/>
          </a:prstGeom>
          <a:noFill/>
        </p:spPr>
        <p:txBody>
          <a:bodyPr wrap="square" rtlCol="0">
            <a:spAutoFit/>
          </a:bodyPr>
          <a:lstStyle/>
          <a:p>
            <a:r>
              <a:rPr lang="ru-RU" sz="2400" b="1" dirty="0">
                <a:solidFill>
                  <a:srgbClr val="0070C0"/>
                </a:solidFill>
                <a:latin typeface="Calibri"/>
              </a:rPr>
              <a:t>СИНИЕ ЛИСТЬЯ</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88024" y="260650"/>
            <a:ext cx="3816424" cy="5632311"/>
          </a:xfrm>
          <a:prstGeom prst="rect">
            <a:avLst/>
          </a:prstGeom>
        </p:spPr>
        <p:txBody>
          <a:bodyPr wrap="square">
            <a:spAutoFit/>
          </a:bodyPr>
          <a:lstStyle/>
          <a:p>
            <a:pPr eaLnBrk="0" fontAlgn="base" hangingPunct="0">
              <a:spcBef>
                <a:spcPct val="0"/>
              </a:spcBef>
              <a:spcAft>
                <a:spcPct val="0"/>
              </a:spcAft>
            </a:pPr>
            <a:r>
              <a:rPr lang="ru-RU" sz="2000" dirty="0">
                <a:solidFill>
                  <a:prstClr val="black"/>
                </a:solidFill>
                <a:latin typeface="Arial" charset="0"/>
                <a:cs typeface="Arial" charset="0"/>
              </a:rPr>
              <a:t>Прямо перед ней, прижавшись к забору, сидел маленький взъерошенный котёнок. Он широко раскрывал рот и жалобно мяукал. Неподалёку стояли два мальчика и ждали, что будет. </a:t>
            </a:r>
            <a:endParaRPr lang="ru-RU" sz="4400" dirty="0">
              <a:solidFill>
                <a:prstClr val="black"/>
              </a:solidFill>
              <a:latin typeface="Arial" charset="0"/>
              <a:cs typeface="Arial" charset="0"/>
            </a:endParaRPr>
          </a:p>
          <a:p>
            <a:pPr eaLnBrk="0" fontAlgn="base" hangingPunct="0">
              <a:spcBef>
                <a:spcPct val="0"/>
              </a:spcBef>
              <a:spcAft>
                <a:spcPct val="0"/>
              </a:spcAft>
            </a:pPr>
            <a:r>
              <a:rPr lang="en-US" sz="2000" dirty="0">
                <a:solidFill>
                  <a:prstClr val="black"/>
                </a:solidFill>
                <a:latin typeface="Arial" charset="0"/>
                <a:cs typeface="Arial" charset="0"/>
              </a:rPr>
              <a:t>   </a:t>
            </a:r>
            <a:r>
              <a:rPr lang="ru-RU" sz="2000" dirty="0">
                <a:solidFill>
                  <a:prstClr val="black"/>
                </a:solidFill>
                <a:latin typeface="Arial" charset="0"/>
                <a:cs typeface="Arial" charset="0"/>
              </a:rPr>
              <a:t>В окно выглянула женщина и поспешно выбежала на крыльцо. Она отогнала собаку и сердито крикнула мальчикам: </a:t>
            </a:r>
          </a:p>
          <a:p>
            <a:pPr eaLnBrk="0" fontAlgn="base" hangingPunct="0">
              <a:spcBef>
                <a:spcPct val="0"/>
              </a:spcBef>
              <a:spcAft>
                <a:spcPct val="0"/>
              </a:spcAft>
            </a:pPr>
            <a:r>
              <a:rPr lang="ru-RU" sz="2000" dirty="0">
                <a:solidFill>
                  <a:prstClr val="black"/>
                </a:solidFill>
                <a:latin typeface="Arial" charset="0"/>
                <a:cs typeface="Arial" charset="0"/>
              </a:rPr>
              <a:t>- Как вам не стыдно! </a:t>
            </a:r>
          </a:p>
          <a:p>
            <a:pPr eaLnBrk="0" fontAlgn="base" hangingPunct="0">
              <a:spcBef>
                <a:spcPct val="0"/>
              </a:spcBef>
              <a:spcAft>
                <a:spcPct val="0"/>
              </a:spcAft>
            </a:pPr>
            <a:r>
              <a:rPr lang="ru-RU" sz="2000" dirty="0">
                <a:solidFill>
                  <a:prstClr val="black"/>
                </a:solidFill>
                <a:latin typeface="Arial" charset="0"/>
                <a:cs typeface="Arial" charset="0"/>
              </a:rPr>
              <a:t>- А что стыдно? Мы ничего не делали! - удивились мальчики.</a:t>
            </a:r>
          </a:p>
          <a:p>
            <a:pPr eaLnBrk="0" fontAlgn="base" hangingPunct="0">
              <a:spcBef>
                <a:spcPct val="0"/>
              </a:spcBef>
              <a:spcAft>
                <a:spcPct val="0"/>
              </a:spcAft>
            </a:pPr>
            <a:r>
              <a:rPr lang="ru-RU" sz="2000" dirty="0">
                <a:solidFill>
                  <a:prstClr val="black"/>
                </a:solidFill>
                <a:latin typeface="Arial" charset="0"/>
                <a:cs typeface="Arial" charset="0"/>
              </a:rPr>
              <a:t> - Вот это и плохо! - гневно ответила женщина.</a:t>
            </a:r>
          </a:p>
        </p:txBody>
      </p:sp>
      <p:pic>
        <p:nvPicPr>
          <p:cNvPr id="5" name="Picture 3" descr="http://ped-kopilka.ru/images/2%28106%29.jpg">
            <a:hlinkClick r:id="rId2" action="ppaction://hlinksldjump"/>
          </p:cNvPr>
          <p:cNvPicPr>
            <a:picLocks noChangeAspect="1" noChangeArrowheads="1"/>
          </p:cNvPicPr>
          <p:nvPr/>
        </p:nvPicPr>
        <p:blipFill>
          <a:blip r:embed="rId3" cstate="print"/>
          <a:srcRect/>
          <a:stretch>
            <a:fillRect/>
          </a:stretch>
        </p:blipFill>
        <p:spPr bwMode="auto">
          <a:xfrm>
            <a:off x="467544" y="2204864"/>
            <a:ext cx="3816424" cy="3384376"/>
          </a:xfrm>
          <a:prstGeom prst="rect">
            <a:avLst/>
          </a:prstGeom>
          <a:noFill/>
        </p:spPr>
      </p:pic>
      <p:sp>
        <p:nvSpPr>
          <p:cNvPr id="6" name="TextBox 5"/>
          <p:cNvSpPr txBox="1"/>
          <p:nvPr/>
        </p:nvSpPr>
        <p:spPr>
          <a:xfrm>
            <a:off x="1691680" y="404666"/>
            <a:ext cx="1728192" cy="646331"/>
          </a:xfrm>
          <a:prstGeom prst="rect">
            <a:avLst/>
          </a:prstGeom>
          <a:noFill/>
        </p:spPr>
        <p:txBody>
          <a:bodyPr wrap="square" rtlCol="0">
            <a:spAutoFit/>
          </a:bodyPr>
          <a:lstStyle/>
          <a:p>
            <a:r>
              <a:rPr lang="ru-RU" sz="3600" b="1" dirty="0">
                <a:solidFill>
                  <a:srgbClr val="0070C0"/>
                </a:solidFill>
                <a:latin typeface="Calibri"/>
              </a:rPr>
              <a:t>ПЛОХО</a:t>
            </a:r>
          </a:p>
        </p:txBody>
      </p:sp>
      <p:sp>
        <p:nvSpPr>
          <p:cNvPr id="7" name="TextBox 6"/>
          <p:cNvSpPr txBox="1"/>
          <p:nvPr/>
        </p:nvSpPr>
        <p:spPr>
          <a:xfrm>
            <a:off x="539552" y="1196752"/>
            <a:ext cx="3744416" cy="707886"/>
          </a:xfrm>
          <a:prstGeom prst="rect">
            <a:avLst/>
          </a:prstGeom>
          <a:noFill/>
        </p:spPr>
        <p:txBody>
          <a:bodyPr wrap="square" rtlCol="0">
            <a:spAutoFit/>
          </a:bodyPr>
          <a:lstStyle/>
          <a:p>
            <a:r>
              <a:rPr lang="ru-RU" sz="2000" dirty="0">
                <a:solidFill>
                  <a:prstClr val="black"/>
                </a:solidFill>
                <a:latin typeface="Arial" charset="0"/>
                <a:cs typeface="Arial" charset="0"/>
              </a:rPr>
              <a:t>   Собака яростно лаяла, припадая на передние лапы. </a:t>
            </a:r>
            <a:endParaRPr lang="ru-RU" sz="2000" dirty="0">
              <a:solidFill>
                <a:prstClr val="black"/>
              </a:solidFill>
              <a:latin typeface="Calibri"/>
            </a:endParaRP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16016" y="260648"/>
            <a:ext cx="3888432" cy="6247864"/>
          </a:xfrm>
          <a:prstGeom prst="rect">
            <a:avLst/>
          </a:prstGeom>
        </p:spPr>
        <p:txBody>
          <a:bodyPr wrap="square">
            <a:spAutoFit/>
          </a:bodyPr>
          <a:lstStyle/>
          <a:p>
            <a:r>
              <a:rPr lang="ru-RU" sz="2000" dirty="0">
                <a:solidFill>
                  <a:prstClr val="black"/>
                </a:solidFill>
                <a:latin typeface="Calibri"/>
              </a:rPr>
              <a:t> - Сними свой плащ, мы накроемся вместе! - крикнула на бегу Таня.</a:t>
            </a:r>
          </a:p>
          <a:p>
            <a:r>
              <a:rPr lang="ru-RU" sz="2000" dirty="0">
                <a:solidFill>
                  <a:prstClr val="black"/>
                </a:solidFill>
                <a:latin typeface="Calibri"/>
              </a:rPr>
              <a:t>- Я не могу, я промокну! - нагнув голову с капюшоном, ответила ей Маша.</a:t>
            </a:r>
          </a:p>
          <a:p>
            <a:r>
              <a:rPr lang="ru-RU" sz="2000" dirty="0">
                <a:solidFill>
                  <a:prstClr val="black"/>
                </a:solidFill>
                <a:latin typeface="Calibri"/>
              </a:rPr>
              <a:t>В школе учительница сказала:</a:t>
            </a:r>
          </a:p>
          <a:p>
            <a:r>
              <a:rPr lang="ru-RU" sz="2000" dirty="0">
                <a:solidFill>
                  <a:prstClr val="black"/>
                </a:solidFill>
                <a:latin typeface="Calibri"/>
              </a:rPr>
              <a:t>- Как странно, у Маши платье сухое, а у тебя, Таня, совершенно мокрое. Как же это случилось? Ведь вы же шли вместе?</a:t>
            </a:r>
          </a:p>
          <a:p>
            <a:r>
              <a:rPr lang="ru-RU" sz="2000" dirty="0">
                <a:solidFill>
                  <a:prstClr val="black"/>
                </a:solidFill>
                <a:latin typeface="Calibri"/>
              </a:rPr>
              <a:t>- У Маши был плащ, а я шла в одном платье, - сказала Таня.</a:t>
            </a:r>
          </a:p>
          <a:p>
            <a:r>
              <a:rPr lang="ru-RU" sz="2000" dirty="0">
                <a:solidFill>
                  <a:prstClr val="black"/>
                </a:solidFill>
                <a:latin typeface="Calibri"/>
              </a:rPr>
              <a:t>- Так вы могли бы укрыться одним плащом, - сказала учительница и, взглянув на Машу, покачала головой. - Видно, ваша дружба до первого дождя!</a:t>
            </a:r>
          </a:p>
          <a:p>
            <a:r>
              <a:rPr lang="ru-RU" sz="2000" dirty="0">
                <a:solidFill>
                  <a:prstClr val="black"/>
                </a:solidFill>
                <a:latin typeface="Calibri"/>
              </a:rPr>
              <a:t>Обе девочки густо покраснели: Маша за Таню, а Таня за себя.</a:t>
            </a:r>
          </a:p>
        </p:txBody>
      </p:sp>
      <p:sp>
        <p:nvSpPr>
          <p:cNvPr id="5" name="TextBox 4"/>
          <p:cNvSpPr txBox="1"/>
          <p:nvPr/>
        </p:nvSpPr>
        <p:spPr>
          <a:xfrm>
            <a:off x="611560" y="764704"/>
            <a:ext cx="3744416" cy="2308324"/>
          </a:xfrm>
          <a:prstGeom prst="rect">
            <a:avLst/>
          </a:prstGeom>
          <a:noFill/>
        </p:spPr>
        <p:txBody>
          <a:bodyPr wrap="square" rtlCol="0">
            <a:spAutoFit/>
          </a:bodyPr>
          <a:lstStyle/>
          <a:p>
            <a:r>
              <a:rPr lang="ru-RU" dirty="0">
                <a:solidFill>
                  <a:prstClr val="black"/>
                </a:solidFill>
                <a:latin typeface="Calibri"/>
              </a:rPr>
              <a:t>Таня и Маша были очень дружны и всегда ходили в школу вместе. То Маша заходила за Таней, то Таня - за Машей.</a:t>
            </a:r>
          </a:p>
          <a:p>
            <a:r>
              <a:rPr lang="ru-RU" dirty="0">
                <a:solidFill>
                  <a:prstClr val="black"/>
                </a:solidFill>
                <a:latin typeface="Calibri"/>
              </a:rPr>
              <a:t>Один раз, когда девочки шли по улице, начался сильный дождь. Маша была в плаще, а Таня - в одном платье. Девочки побежали.</a:t>
            </a:r>
          </a:p>
        </p:txBody>
      </p:sp>
      <p:pic>
        <p:nvPicPr>
          <p:cNvPr id="6" name="Picture 4" descr="http://images.mreadz.net/104/103057/37.jpg">
            <a:hlinkClick r:id="rId2" action="ppaction://hlinksldjump"/>
          </p:cNvPr>
          <p:cNvPicPr>
            <a:picLocks noChangeAspect="1" noChangeArrowheads="1"/>
          </p:cNvPicPr>
          <p:nvPr/>
        </p:nvPicPr>
        <p:blipFill>
          <a:blip r:embed="rId3" cstate="print"/>
          <a:srcRect/>
          <a:stretch>
            <a:fillRect/>
          </a:stretch>
        </p:blipFill>
        <p:spPr bwMode="auto">
          <a:xfrm>
            <a:off x="1115616" y="3140968"/>
            <a:ext cx="2592288" cy="3404506"/>
          </a:xfrm>
          <a:prstGeom prst="rect">
            <a:avLst/>
          </a:prstGeom>
          <a:noFill/>
        </p:spPr>
      </p:pic>
      <p:sp>
        <p:nvSpPr>
          <p:cNvPr id="7" name="TextBox 6"/>
          <p:cNvSpPr txBox="1"/>
          <p:nvPr/>
        </p:nvSpPr>
        <p:spPr>
          <a:xfrm>
            <a:off x="971600" y="188642"/>
            <a:ext cx="3024336" cy="461665"/>
          </a:xfrm>
          <a:prstGeom prst="rect">
            <a:avLst/>
          </a:prstGeom>
          <a:noFill/>
        </p:spPr>
        <p:txBody>
          <a:bodyPr wrap="square" rtlCol="0">
            <a:spAutoFit/>
          </a:bodyPr>
          <a:lstStyle/>
          <a:p>
            <a:r>
              <a:rPr lang="ru-RU" sz="2400" b="1" dirty="0">
                <a:solidFill>
                  <a:srgbClr val="0070C0"/>
                </a:solidFill>
                <a:latin typeface="Calibri"/>
              </a:rPr>
              <a:t>ДО ПЕРВОГО ДОЖДЯ</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44008" y="332656"/>
            <a:ext cx="4032448" cy="4278094"/>
          </a:xfrm>
          <a:prstGeom prst="rect">
            <a:avLst/>
          </a:prstGeom>
        </p:spPr>
        <p:txBody>
          <a:bodyPr wrap="square">
            <a:spAutoFit/>
          </a:bodyPr>
          <a:lstStyle/>
          <a:p>
            <a:r>
              <a:rPr lang="ru-RU" sz="1600" dirty="0">
                <a:solidFill>
                  <a:prstClr val="black"/>
                </a:solidFill>
                <a:latin typeface="Calibri"/>
              </a:rPr>
              <a:t> - Что ж сказать? - говорит женщина. - Ничего в нём особенного нету.</a:t>
            </a:r>
          </a:p>
          <a:p>
            <a:r>
              <a:rPr lang="ru-RU" sz="1600" dirty="0">
                <a:solidFill>
                  <a:prstClr val="black"/>
                </a:solidFill>
                <a:latin typeface="Calibri"/>
              </a:rPr>
              <a:t>Вот набрали женщины полные вёдра и пошли. А старичок - за ними. Идут женщины, останавливаются. Болят руки, плещется вода, ломит спину.</a:t>
            </a:r>
          </a:p>
          <a:p>
            <a:r>
              <a:rPr lang="ru-RU" sz="1600" dirty="0">
                <a:solidFill>
                  <a:prstClr val="black"/>
                </a:solidFill>
                <a:latin typeface="Calibri"/>
              </a:rPr>
              <a:t>Вдруг навстречу три мальчика выбегают.</a:t>
            </a:r>
          </a:p>
          <a:p>
            <a:r>
              <a:rPr lang="ru-RU" sz="1600" dirty="0">
                <a:solidFill>
                  <a:prstClr val="black"/>
                </a:solidFill>
                <a:latin typeface="Calibri"/>
              </a:rPr>
              <a:t>Один через голову кувыркается, колесом ходит - любуются им женщины.</a:t>
            </a:r>
          </a:p>
          <a:p>
            <a:r>
              <a:rPr lang="ru-RU" sz="1600" dirty="0">
                <a:solidFill>
                  <a:prstClr val="black"/>
                </a:solidFill>
                <a:latin typeface="Calibri"/>
              </a:rPr>
              <a:t>Другой песню поёт, соловьём заливается - заслушались его женщины.</a:t>
            </a:r>
          </a:p>
          <a:p>
            <a:r>
              <a:rPr lang="ru-RU" sz="1600" dirty="0">
                <a:solidFill>
                  <a:prstClr val="black"/>
                </a:solidFill>
                <a:latin typeface="Calibri"/>
              </a:rPr>
              <a:t>А третий к матери подбежал, взял у неё вёдра тяжёлые и потащил их.</a:t>
            </a:r>
          </a:p>
          <a:p>
            <a:r>
              <a:rPr lang="ru-RU" sz="1600" dirty="0">
                <a:solidFill>
                  <a:prstClr val="black"/>
                </a:solidFill>
                <a:latin typeface="Calibri"/>
              </a:rPr>
              <a:t>Спрашивают женщины старичка:</a:t>
            </a:r>
          </a:p>
          <a:p>
            <a:r>
              <a:rPr lang="ru-RU" sz="1600" dirty="0">
                <a:solidFill>
                  <a:prstClr val="black"/>
                </a:solidFill>
                <a:latin typeface="Calibri"/>
              </a:rPr>
              <a:t>- Ну что? Каковы наши сыновья?</a:t>
            </a:r>
          </a:p>
          <a:p>
            <a:r>
              <a:rPr lang="ru-RU" sz="1600" dirty="0">
                <a:solidFill>
                  <a:prstClr val="black"/>
                </a:solidFill>
                <a:latin typeface="Calibri"/>
              </a:rPr>
              <a:t>- А где же они? - отвечает старик. - Я только одного сына вижу!</a:t>
            </a:r>
          </a:p>
        </p:txBody>
      </p:sp>
      <p:sp>
        <p:nvSpPr>
          <p:cNvPr id="5" name="TextBox 4"/>
          <p:cNvSpPr txBox="1"/>
          <p:nvPr/>
        </p:nvSpPr>
        <p:spPr>
          <a:xfrm>
            <a:off x="539552" y="692696"/>
            <a:ext cx="3888432" cy="3046988"/>
          </a:xfrm>
          <a:prstGeom prst="rect">
            <a:avLst/>
          </a:prstGeom>
          <a:noFill/>
        </p:spPr>
        <p:txBody>
          <a:bodyPr wrap="square" rtlCol="0">
            <a:spAutoFit/>
          </a:bodyPr>
          <a:lstStyle/>
          <a:p>
            <a:r>
              <a:rPr lang="ru-RU" sz="1600" dirty="0">
                <a:solidFill>
                  <a:prstClr val="black"/>
                </a:solidFill>
                <a:latin typeface="Calibri"/>
              </a:rPr>
              <a:t>Две женщины брали воду из колодца. Подошла к ним третья. И старенький старичок на камушек отдохнуть присел.</a:t>
            </a:r>
          </a:p>
          <a:p>
            <a:r>
              <a:rPr lang="ru-RU" sz="1600" dirty="0">
                <a:solidFill>
                  <a:prstClr val="black"/>
                </a:solidFill>
                <a:latin typeface="Calibri"/>
              </a:rPr>
              <a:t>Вот говорит одна женщина другой:</a:t>
            </a:r>
          </a:p>
          <a:p>
            <a:r>
              <a:rPr lang="ru-RU" sz="1600" dirty="0">
                <a:solidFill>
                  <a:prstClr val="black"/>
                </a:solidFill>
                <a:latin typeface="Calibri"/>
              </a:rPr>
              <a:t>- Мой сынок ловок да силен, никто с ним не сладит.</a:t>
            </a:r>
          </a:p>
          <a:p>
            <a:r>
              <a:rPr lang="ru-RU" sz="1600" dirty="0">
                <a:solidFill>
                  <a:prstClr val="black"/>
                </a:solidFill>
                <a:latin typeface="Calibri"/>
              </a:rPr>
              <a:t>- А мой поёт, как соловей. Ни у кого голоса такого нет, - говорит другая. А третья молчит.</a:t>
            </a:r>
          </a:p>
          <a:p>
            <a:r>
              <a:rPr lang="ru-RU" sz="1600" dirty="0">
                <a:solidFill>
                  <a:prstClr val="black"/>
                </a:solidFill>
                <a:latin typeface="Calibri"/>
              </a:rPr>
              <a:t>- Что же ты про своего сына не скажешь? - спрашивают её соседки.</a:t>
            </a:r>
          </a:p>
          <a:p>
            <a:r>
              <a:rPr lang="ru-RU" sz="1600" dirty="0">
                <a:solidFill>
                  <a:prstClr val="black"/>
                </a:solidFill>
                <a:latin typeface="Calibri"/>
              </a:rPr>
              <a:t> </a:t>
            </a:r>
          </a:p>
        </p:txBody>
      </p:sp>
      <p:pic>
        <p:nvPicPr>
          <p:cNvPr id="6" name="Picture 4" descr="http://pro-razvitie.ru/upload/blogs/bf13fcda773c8f255d37cd6f7156e63d.jpg">
            <a:hlinkClick r:id="rId2" action="ppaction://hlinksldjump"/>
          </p:cNvPr>
          <p:cNvPicPr>
            <a:picLocks noChangeAspect="1" noChangeArrowheads="1"/>
          </p:cNvPicPr>
          <p:nvPr/>
        </p:nvPicPr>
        <p:blipFill>
          <a:blip r:embed="rId3" cstate="print"/>
          <a:srcRect/>
          <a:stretch>
            <a:fillRect/>
          </a:stretch>
        </p:blipFill>
        <p:spPr bwMode="auto">
          <a:xfrm>
            <a:off x="467544" y="3573016"/>
            <a:ext cx="3900432" cy="2808312"/>
          </a:xfrm>
          <a:prstGeom prst="rect">
            <a:avLst/>
          </a:prstGeom>
          <a:noFill/>
        </p:spPr>
      </p:pic>
      <p:pic>
        <p:nvPicPr>
          <p:cNvPr id="7" name="Picture 2" descr="http://fs00.infourok.ru/images/doc/307/306844/2/img6.jpg">
            <a:hlinkClick r:id="rId2" action="ppaction://hlinksldjump"/>
          </p:cNvPr>
          <p:cNvPicPr>
            <a:picLocks noChangeAspect="1" noChangeArrowheads="1"/>
          </p:cNvPicPr>
          <p:nvPr/>
        </p:nvPicPr>
        <p:blipFill>
          <a:blip r:embed="rId4" cstate="print"/>
          <a:srcRect l="13816" t="6264" r="11184" b="6894"/>
          <a:stretch>
            <a:fillRect/>
          </a:stretch>
        </p:blipFill>
        <p:spPr bwMode="auto">
          <a:xfrm>
            <a:off x="5652120" y="4509122"/>
            <a:ext cx="2376264" cy="2063597"/>
          </a:xfrm>
          <a:prstGeom prst="rect">
            <a:avLst/>
          </a:prstGeom>
          <a:noFill/>
        </p:spPr>
      </p:pic>
      <p:sp>
        <p:nvSpPr>
          <p:cNvPr id="8" name="TextBox 7"/>
          <p:cNvSpPr txBox="1"/>
          <p:nvPr/>
        </p:nvSpPr>
        <p:spPr>
          <a:xfrm>
            <a:off x="1619672" y="188642"/>
            <a:ext cx="1656184" cy="461665"/>
          </a:xfrm>
          <a:prstGeom prst="rect">
            <a:avLst/>
          </a:prstGeom>
          <a:noFill/>
        </p:spPr>
        <p:txBody>
          <a:bodyPr wrap="square" rtlCol="0">
            <a:spAutoFit/>
          </a:bodyPr>
          <a:lstStyle/>
          <a:p>
            <a:r>
              <a:rPr lang="ru-RU" sz="2400" b="1" dirty="0">
                <a:solidFill>
                  <a:srgbClr val="0070C0"/>
                </a:solidFill>
                <a:latin typeface="Calibri"/>
              </a:rPr>
              <a:t>СЫНОВЬЯ</a:t>
            </a:r>
          </a:p>
        </p:txBody>
      </p:sp>
    </p:spTree>
  </p:cSld>
  <p:clrMapOvr>
    <a:masterClrMapping/>
  </p:clrMapOvr>
  <p:transition advClick="0"/>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2965</Words>
  <Application>Microsoft Office PowerPoint</Application>
  <PresentationFormat>Экран (4:3)</PresentationFormat>
  <Paragraphs>184</Paragraphs>
  <Slides>18</Slides>
  <Notes>0</Notes>
  <HiddenSlides>0</HiddenSlides>
  <MMClips>1</MMClips>
  <ScaleCrop>false</ScaleCrop>
  <HeadingPairs>
    <vt:vector size="6" baseType="variant">
      <vt:variant>
        <vt:lpstr>Использованные шрифты</vt:lpstr>
      </vt:variant>
      <vt:variant>
        <vt:i4>2</vt:i4>
      </vt:variant>
      <vt:variant>
        <vt:lpstr>Тема</vt:lpstr>
      </vt:variant>
      <vt:variant>
        <vt:i4>2</vt:i4>
      </vt:variant>
      <vt:variant>
        <vt:lpstr>Заголовки слайдов</vt:lpstr>
      </vt:variant>
      <vt:variant>
        <vt:i4>18</vt:i4>
      </vt:variant>
    </vt:vector>
  </HeadingPairs>
  <TitlesOfParts>
    <vt:vector size="22" baseType="lpstr">
      <vt:lpstr>Arial</vt:lpstr>
      <vt:lpstr>Calibri</vt:lpstr>
      <vt:lpstr>1_Тема Office</vt:lpstr>
      <vt:lpstr>2_Тема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olga zolotareva</dc:creator>
  <cp:lastModifiedBy>olga zolotareva</cp:lastModifiedBy>
  <cp:revision>2</cp:revision>
  <dcterms:created xsi:type="dcterms:W3CDTF">2022-04-12T15:34:42Z</dcterms:created>
  <dcterms:modified xsi:type="dcterms:W3CDTF">2022-04-12T15:36:29Z</dcterms:modified>
</cp:coreProperties>
</file>